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9" r:id="rId2"/>
    <p:sldId id="335" r:id="rId3"/>
    <p:sldId id="351" r:id="rId4"/>
    <p:sldId id="352" r:id="rId5"/>
    <p:sldId id="354" r:id="rId6"/>
    <p:sldId id="355" r:id="rId7"/>
    <p:sldId id="356" r:id="rId8"/>
    <p:sldId id="357" r:id="rId9"/>
    <p:sldId id="353" r:id="rId10"/>
    <p:sldId id="358" r:id="rId11"/>
    <p:sldId id="359" r:id="rId12"/>
    <p:sldId id="360" r:id="rId13"/>
    <p:sldId id="361" r:id="rId14"/>
    <p:sldId id="363" r:id="rId15"/>
    <p:sldId id="364" r:id="rId16"/>
    <p:sldId id="365" r:id="rId17"/>
    <p:sldId id="366" r:id="rId18"/>
    <p:sldId id="367" r:id="rId19"/>
    <p:sldId id="368" r:id="rId20"/>
    <p:sldId id="369" r:id="rId21"/>
    <p:sldId id="370" r:id="rId22"/>
  </p:sldIdLst>
  <p:sldSz cx="9144000" cy="5143500" type="screen16x9"/>
  <p:notesSz cx="7023100" cy="93091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D55C30B-4C4D-4EBA-A361-D4C6F333F31B}">
  <a:tblStyle styleId="{5D55C30B-4C4D-4EBA-A361-D4C6F333F31B}" styleName="Corewell Health">
    <a:wholeTbl>
      <a:tcTxStyle>
        <a:fontRef idx="minor"/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6350">
              <a:solidFill>
                <a:schemeClr val="tx1"/>
              </a:solidFill>
            </a:ln>
          </a:top>
          <a:bottom>
            <a:ln w="6350">
              <a:solidFill>
                <a:schemeClr val="tx1"/>
              </a:solidFill>
            </a:ln>
          </a:bottom>
          <a:insideH>
            <a:ln w="6350">
              <a:solidFill>
                <a:schemeClr val="tx1"/>
              </a:solidFill>
            </a:ln>
          </a:insideH>
          <a:insideV>
            <a:ln w="12700">
              <a:solidFill>
                <a:schemeClr val="bg1"/>
              </a:solidFill>
            </a:ln>
          </a:insideV>
        </a:tcBdr>
        <a:fill>
          <a:noFill/>
        </a:fill>
      </a:tcStyle>
    </a:wholeTbl>
    <a:band1H>
      <a:tcStyle>
        <a:tcBdr>
          <a:top>
            <a:ln>
              <a:noFill/>
            </a:ln>
          </a:top>
          <a:bottom>
            <a:ln>
              <a:noFill/>
            </a:ln>
          </a:bottom>
        </a:tcBdr>
        <a:fill>
          <a:solidFill>
            <a:srgbClr val="F1F2F2"/>
          </a:solidFill>
        </a:fill>
      </a:tcStyle>
    </a:band1H>
    <a:band2H>
      <a:tcStyle>
        <a:tcBdr>
          <a:top>
            <a:ln>
              <a:noFill/>
            </a:ln>
          </a:top>
          <a:bottom>
            <a:ln>
              <a:noFill/>
            </a:ln>
          </a:bottom>
        </a:tcBdr>
        <a:fill>
          <a:solidFill>
            <a:srgbClr val="DCDDDE"/>
          </a:solidFill>
        </a:fill>
      </a:tcStyle>
    </a:band2H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9050">
              <a:solidFill>
                <a:schemeClr val="tx1"/>
              </a:solidFill>
            </a:ln>
          </a:top>
          <a:bottom>
            <a:ln>
              <a:noFill/>
            </a:ln>
          </a:bottom>
          <a:insideV>
            <a:ln>
              <a:noFill/>
            </a:ln>
          </a:insideV>
        </a:tcBdr>
        <a:fill>
          <a:noFill/>
        </a:fill>
      </a:tcStyle>
    </a:lastRow>
    <a:firstRow>
      <a:tcTxStyle b="on">
        <a:schemeClr val="bg1"/>
      </a:tcTxStyle>
      <a:tcStyle>
        <a:tcBdr>
          <a:top>
            <a:ln>
              <a:noFill/>
            </a:ln>
          </a:top>
          <a:bottom>
            <a:ln>
              <a:noFill/>
            </a:ln>
          </a:bottom>
        </a:tcBdr>
        <a:fill>
          <a:solidFill>
            <a:schemeClr val="tx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47"/>
  </p:normalViewPr>
  <p:slideViewPr>
    <p:cSldViewPr snapToGrid="0" showGuides="1">
      <p:cViewPr varScale="1">
        <p:scale>
          <a:sx n="150" d="100"/>
          <a:sy n="150" d="100"/>
        </p:scale>
        <p:origin x="39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66" d="100"/>
          <a:sy n="166" d="100"/>
        </p:scale>
        <p:origin x="5464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6B232A-A90B-0843-9FE3-CD41AEF1F4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sz="10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6EF4F6-6352-EF49-8B94-F88281AD3C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3FA1003-23F1-F848-ABD7-AA279ACD1B1C}" type="datetimeFigureOut">
              <a:rPr lang="en-US" sz="1000"/>
              <a:t>10/25/2022</a:t>
            </a:fld>
            <a:endParaRPr lang="en-US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F22398-7E15-714C-85A0-DACC6DC3F1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sz="1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1B2665-97EF-CE47-ABE4-18D4D76C98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DAB60F0-68D7-274B-9B3A-8BD634CF5613}" type="slidenum">
              <a:rPr lang="en-US" sz="1000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7641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0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000"/>
            </a:lvl1pPr>
          </a:lstStyle>
          <a:p>
            <a:fld id="{F1F6C0D1-008B-C245-AF1E-F6ADA8BEAF3C}" type="datetimeFigureOut">
              <a:rPr lang="en-US" smtClean="0"/>
              <a:pPr/>
              <a:t>10/25/2022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0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000"/>
            </a:lvl1pPr>
          </a:lstStyle>
          <a:p>
            <a:fld id="{91CB8535-DC0F-AF47-A510-8461A80C06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81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37160" indent="-137160" algn="l" defTabSz="685800" rtl="0" eaLnBrk="1" latinLnBrk="0" hangingPunct="1">
      <a:spcBef>
        <a:spcPts val="6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74320" indent="-137160" algn="l" defTabSz="6858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411480" indent="-137160" algn="l" defTabSz="6858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48640" indent="-137160" algn="l" defTabSz="6858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685800" indent="-137160" algn="l" defTabSz="6858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822960" indent="-137160" algn="l" defTabSz="6858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960120" indent="-137160" algn="l" defTabSz="6858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1097280" indent="-137160" algn="l" defTabSz="6858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1234440" indent="-137160" algn="l" defTabSz="6858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B8535-DC0F-AF47-A510-8461A80C06B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560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0028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rewell Health" descr="Corewell Health">
            <a:extLst>
              <a:ext uri="{FF2B5EF4-FFF2-40B4-BE49-F238E27FC236}">
                <a16:creationId xmlns:a16="http://schemas.microsoft.com/office/drawing/2014/main" id="{54043BB7-D25C-0179-2E27-C07E9E53AC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320040" y="228600"/>
            <a:ext cx="2519681" cy="5486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93F370-0603-42F8-A7D8-E3390EE70687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11480" y="1282700"/>
            <a:ext cx="6172200" cy="1734820"/>
          </a:xfrm>
        </p:spPr>
        <p:txBody>
          <a:bodyPr anchor="b"/>
          <a:lstStyle>
            <a:lvl1pPr algn="l">
              <a:lnSpc>
                <a:spcPct val="90000"/>
              </a:lnSpc>
              <a:defRPr sz="4000" spc="-50" baseline="0">
                <a:solidFill>
                  <a:srgbClr val="0ED7E5"/>
                </a:solidFill>
              </a:defRPr>
            </a:lvl1pPr>
          </a:lstStyle>
          <a:p>
            <a:r>
              <a:rPr lang="en-US" dirty="0"/>
              <a:t>[Presentation title]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77195B-8D8D-4BD5-8ADD-A390F24676CD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11480" y="3566160"/>
            <a:ext cx="6172200" cy="36576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0" indent="0" algn="l">
              <a:spcBef>
                <a:spcPts val="0"/>
              </a:spcBef>
              <a:buNone/>
              <a:defRPr sz="1800"/>
            </a:lvl2pPr>
            <a:lvl3pPr marL="0" indent="0" algn="l">
              <a:spcBef>
                <a:spcPts val="0"/>
              </a:spcBef>
              <a:buNone/>
              <a:defRPr sz="1800"/>
            </a:lvl3pPr>
            <a:lvl4pPr marL="0" indent="0" algn="l">
              <a:spcBef>
                <a:spcPts val="0"/>
              </a:spcBef>
              <a:buNone/>
              <a:defRPr sz="1800"/>
            </a:lvl4pPr>
            <a:lvl5pPr marL="0" indent="0" algn="l">
              <a:spcBef>
                <a:spcPts val="0"/>
              </a:spcBef>
              <a:buNone/>
              <a:defRPr sz="1800"/>
            </a:lvl5pPr>
            <a:lvl6pPr marL="0" indent="0" algn="l">
              <a:spcBef>
                <a:spcPts val="0"/>
              </a:spcBef>
              <a:buNone/>
              <a:defRPr sz="1800"/>
            </a:lvl6pPr>
            <a:lvl7pPr marL="0" indent="0" algn="l">
              <a:spcBef>
                <a:spcPts val="0"/>
              </a:spcBef>
              <a:buNone/>
              <a:defRPr sz="1800"/>
            </a:lvl7pPr>
            <a:lvl8pPr marL="0" indent="0" algn="l">
              <a:spcBef>
                <a:spcPts val="0"/>
              </a:spcBef>
              <a:buNone/>
              <a:defRPr sz="1800"/>
            </a:lvl8pPr>
            <a:lvl9pPr marL="0" indent="0" algn="l">
              <a:spcBef>
                <a:spcPts val="0"/>
              </a:spcBef>
              <a:buNone/>
              <a:defRPr sz="1800"/>
            </a:lvl9pPr>
          </a:lstStyle>
          <a:p>
            <a:r>
              <a:rPr lang="en-US" dirty="0"/>
              <a:t>[Presenter Name]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53666AA-6B16-6340-AF38-96ABF4154B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9574" y="3931920"/>
            <a:ext cx="6172200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200" b="1" cap="all" baseline="0"/>
            </a:lvl1pPr>
            <a:lvl2pPr marL="0" indent="0">
              <a:spcBef>
                <a:spcPts val="0"/>
              </a:spcBef>
              <a:buFontTx/>
              <a:buNone/>
              <a:defRPr sz="1200" b="1" cap="all" baseline="0"/>
            </a:lvl2pPr>
            <a:lvl3pPr marL="0" indent="0">
              <a:spcBef>
                <a:spcPts val="0"/>
              </a:spcBef>
              <a:buFontTx/>
              <a:buNone/>
              <a:defRPr sz="1200" b="1" cap="all" baseline="0"/>
            </a:lvl3pPr>
            <a:lvl4pPr marL="0" indent="0">
              <a:spcBef>
                <a:spcPts val="0"/>
              </a:spcBef>
              <a:buFontTx/>
              <a:buNone/>
              <a:defRPr sz="1200" b="1" cap="all" baseline="0"/>
            </a:lvl4pPr>
            <a:lvl5pPr marL="0" indent="0">
              <a:spcBef>
                <a:spcPts val="0"/>
              </a:spcBef>
              <a:buFontTx/>
              <a:buNone/>
              <a:defRPr sz="1200" b="1" cap="all" baseline="0"/>
            </a:lvl5pPr>
            <a:lvl6pPr marL="0" indent="0">
              <a:spcBef>
                <a:spcPts val="0"/>
              </a:spcBef>
              <a:buFontTx/>
              <a:buNone/>
              <a:defRPr sz="1200" b="1" cap="all" baseline="0"/>
            </a:lvl6pPr>
            <a:lvl7pPr marL="0" indent="0">
              <a:spcBef>
                <a:spcPts val="0"/>
              </a:spcBef>
              <a:buFontTx/>
              <a:buNone/>
              <a:defRPr sz="1200" b="1" cap="all" baseline="0"/>
            </a:lvl7pPr>
            <a:lvl8pPr marL="0" indent="0">
              <a:spcBef>
                <a:spcPts val="0"/>
              </a:spcBef>
              <a:buFontTx/>
              <a:buNone/>
              <a:defRPr sz="1200" b="1" cap="all" baseline="0"/>
            </a:lvl8pPr>
            <a:lvl9pPr marL="0" indent="0">
              <a:spcBef>
                <a:spcPts val="0"/>
              </a:spcBef>
              <a:buFontTx/>
              <a:buNone/>
              <a:defRPr sz="1200" b="1" cap="all" baseline="0"/>
            </a:lvl9pPr>
          </a:lstStyle>
          <a:p>
            <a:pPr lvl="0"/>
            <a:r>
              <a:rPr lang="en-US" dirty="0"/>
              <a:t>[MONTH 00, 0000]</a:t>
            </a:r>
          </a:p>
        </p:txBody>
      </p:sp>
    </p:spTree>
    <p:extLst>
      <p:ext uri="{BB962C8B-B14F-4D97-AF65-F5344CB8AC3E}">
        <p14:creationId xmlns:p14="http://schemas.microsoft.com/office/powerpoint/2010/main" val="12860019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148" userDrawn="1">
          <p15:clr>
            <a:srgbClr val="FBAE40"/>
          </p15:clr>
        </p15:guide>
        <p15:guide id="2" orient="horz" pos="8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B0AAD-8D16-DE44-9ADD-DFAED024E2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" y="640080"/>
            <a:ext cx="8318754" cy="640080"/>
          </a:xfrm>
        </p:spPr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83941-3469-4946-BCE6-FA84F7323A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1479" y="1417321"/>
            <a:ext cx="2560320" cy="3246754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A127C-C71C-410F-8BEA-B1AA4E4DB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89554" y="1417321"/>
            <a:ext cx="5440680" cy="3246754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AF82DC-6F49-495E-84A3-282D5A722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[Presentation title]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1E30D8-4EF8-495A-8824-D819A46BF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31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072" userDrawn="1">
          <p15:clr>
            <a:srgbClr val="FBAE40"/>
          </p15:clr>
        </p15:guide>
        <p15:guide id="2" pos="1872" userDrawn="1">
          <p15:clr>
            <a:srgbClr val="FBAE40"/>
          </p15:clr>
        </p15:guide>
        <p15:guide id="3" orient="horz" pos="402" userDrawn="1">
          <p15:clr>
            <a:srgbClr val="FBAE40"/>
          </p15:clr>
        </p15:guide>
        <p15:guide id="4" orient="horz" pos="892" userDrawn="1">
          <p15:clr>
            <a:srgbClr val="FBAE40"/>
          </p15:clr>
        </p15:guide>
        <p15:guide id="5" orient="horz" pos="808" userDrawn="1">
          <p15:clr>
            <a:srgbClr val="FBAE40"/>
          </p15:clr>
        </p15:guide>
        <p15:guide id="6" orient="horz" pos="293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>
            <a:extLst>
              <a:ext uri="{FF2B5EF4-FFF2-40B4-BE49-F238E27FC236}">
                <a16:creationId xmlns:a16="http://schemas.microsoft.com/office/drawing/2014/main" id="{5590D3B0-A0BF-A774-AEA9-8588C3FDF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hidden">
          <a:xfrm>
            <a:off x="1" y="1"/>
            <a:ext cx="4571999" cy="5143500"/>
          </a:xfrm>
          <a:prstGeom prst="rect">
            <a:avLst/>
          </a:prstGeom>
          <a:solidFill>
            <a:srgbClr val="00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rewell Health" descr="Corewell Health">
            <a:extLst>
              <a:ext uri="{FF2B5EF4-FFF2-40B4-BE49-F238E27FC236}">
                <a16:creationId xmlns:a16="http://schemas.microsoft.com/office/drawing/2014/main" id="{89F1DB7F-7D6C-01FE-4C7F-495DB02224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17531" y="226695"/>
            <a:ext cx="1679787" cy="365760"/>
          </a:xfrm>
          <a:prstGeom prst="rect">
            <a:avLst/>
          </a:prstGeom>
        </p:spPr>
      </p:pic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8AC6D161-014B-CB43-B0F3-BBB32B3E10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1163" y="1009650"/>
            <a:ext cx="3977640" cy="365442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None/>
              <a:defRPr sz="3200" b="1">
                <a:solidFill>
                  <a:srgbClr val="0ED7E5"/>
                </a:solidFill>
              </a:defRPr>
            </a:lvl1pPr>
            <a:lvl2pPr marL="137160">
              <a:spcBef>
                <a:spcPts val="900"/>
              </a:spcBef>
              <a:defRPr>
                <a:solidFill>
                  <a:schemeClr val="bg1"/>
                </a:solidFill>
              </a:defRPr>
            </a:lvl2pPr>
            <a:lvl3pPr marL="274320">
              <a:defRPr>
                <a:solidFill>
                  <a:schemeClr val="bg1"/>
                </a:solidFill>
              </a:defRPr>
            </a:lvl3pPr>
            <a:lvl4pPr marL="411480">
              <a:defRPr>
                <a:solidFill>
                  <a:schemeClr val="bg1"/>
                </a:solidFill>
              </a:defRPr>
            </a:lvl4pPr>
            <a:lvl5pPr marL="548640">
              <a:defRPr>
                <a:solidFill>
                  <a:schemeClr val="bg1"/>
                </a:solidFill>
              </a:defRPr>
            </a:lvl5pPr>
            <a:lvl6pPr marL="685800">
              <a:defRPr>
                <a:solidFill>
                  <a:schemeClr val="bg1"/>
                </a:solidFill>
              </a:defRPr>
            </a:lvl6pPr>
            <a:lvl7pPr marL="822960">
              <a:defRPr>
                <a:solidFill>
                  <a:schemeClr val="bg1"/>
                </a:solidFill>
              </a:defRPr>
            </a:lvl7pPr>
            <a:lvl8pPr marL="960120">
              <a:defRPr>
                <a:solidFill>
                  <a:schemeClr val="bg1"/>
                </a:solidFill>
              </a:defRPr>
            </a:lvl8pPr>
            <a:lvl9pPr marL="109728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[Important point]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CB52D-820B-4886-993D-F1BD3CE0A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7760" y="1009156"/>
            <a:ext cx="3794760" cy="3654919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03D2708-6BA0-4A59-BB45-BA25910EB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49372-BC99-44B1-93F3-52B055BA1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18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4" pos="3110" userDrawn="1">
          <p15:clr>
            <a:srgbClr val="FBAE40"/>
          </p15:clr>
        </p15:guide>
        <p15:guide id="6" orient="horz" pos="402">
          <p15:clr>
            <a:srgbClr val="FBAE40"/>
          </p15:clr>
        </p15:guide>
        <p15:guide id="8" orient="horz" pos="634">
          <p15:clr>
            <a:srgbClr val="FBAE40"/>
          </p15:clr>
        </p15:guide>
        <p15:guide id="9" pos="2766">
          <p15:clr>
            <a:srgbClr val="FBAE40"/>
          </p15:clr>
        </p15:guide>
        <p15:guide id="10" orient="horz" pos="293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4578CD79-C3BE-3543-83D9-F07238B645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1163" y="1009650"/>
            <a:ext cx="3977640" cy="365442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None/>
              <a:defRPr sz="3200" b="1">
                <a:solidFill>
                  <a:schemeClr val="tx1"/>
                </a:solidFill>
              </a:defRPr>
            </a:lvl1pPr>
            <a:lvl2pPr marL="137160">
              <a:spcBef>
                <a:spcPts val="900"/>
              </a:spcBef>
              <a:defRPr>
                <a:solidFill>
                  <a:schemeClr val="tx1"/>
                </a:solidFill>
              </a:defRPr>
            </a:lvl2pPr>
            <a:lvl3pPr marL="274320">
              <a:defRPr>
                <a:solidFill>
                  <a:schemeClr val="tx1"/>
                </a:solidFill>
              </a:defRPr>
            </a:lvl3pPr>
            <a:lvl4pPr marL="411480">
              <a:defRPr>
                <a:solidFill>
                  <a:schemeClr val="tx1"/>
                </a:solidFill>
              </a:defRPr>
            </a:lvl4pPr>
            <a:lvl5pPr marL="548640">
              <a:defRPr>
                <a:solidFill>
                  <a:schemeClr val="tx1"/>
                </a:solidFill>
              </a:defRPr>
            </a:lvl5pPr>
            <a:lvl6pPr marL="685800">
              <a:defRPr>
                <a:solidFill>
                  <a:schemeClr val="tx1"/>
                </a:solidFill>
              </a:defRPr>
            </a:lvl6pPr>
            <a:lvl7pPr marL="822960">
              <a:defRPr>
                <a:solidFill>
                  <a:schemeClr val="tx1"/>
                </a:solidFill>
              </a:defRPr>
            </a:lvl7pPr>
            <a:lvl8pPr marL="960120">
              <a:defRPr>
                <a:solidFill>
                  <a:schemeClr val="tx1"/>
                </a:solidFill>
              </a:defRPr>
            </a:lvl8pPr>
            <a:lvl9pPr marL="1097280"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[Important point]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B00E805-A4A0-D142-AA33-5849025B1C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5143500"/>
          </a:xfrm>
          <a:solidFill>
            <a:srgbClr val="7F7F7F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03D2708-6BA0-4A59-BB45-BA25910EB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[Presentation title]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49372-BC99-44B1-93F3-52B055BA1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8DE5F1-E0F9-4CCA-92B7-7A6FC4DFE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61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4" pos="2992">
          <p15:clr>
            <a:srgbClr val="FBAE40"/>
          </p15:clr>
        </p15:guide>
        <p15:guide id="6" orient="horz" pos="402">
          <p15:clr>
            <a:srgbClr val="FBAE40"/>
          </p15:clr>
        </p15:guide>
        <p15:guide id="8" orient="horz" pos="634">
          <p15:clr>
            <a:srgbClr val="FBAE40"/>
          </p15:clr>
        </p15:guide>
        <p15:guide id="9" pos="2766">
          <p15:clr>
            <a:srgbClr val="FBAE40"/>
          </p15:clr>
        </p15:guide>
        <p15:guide id="10" orient="horz" pos="293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">
    <p:bg>
      <p:bgPr>
        <a:solidFill>
          <a:srgbClr val="0E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">
            <a:extLst>
              <a:ext uri="{FF2B5EF4-FFF2-40B4-BE49-F238E27FC236}">
                <a16:creationId xmlns:a16="http://schemas.microsoft.com/office/drawing/2014/main" id="{2FF04EDB-5448-5343-AD34-8408B0DEB9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006339"/>
          </a:xfrm>
          <a:solidFill>
            <a:srgbClr val="7F7F7F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64A85B-7453-D64F-A4AB-696EE9A05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dirty="0"/>
              <a:t>[Presentation title]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85186827-DA85-9C4D-8C82-6FE011E09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42038AD7-C3D9-6141-BEF0-6BD01642C7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625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and Caption">
    <p:bg>
      <p:bgPr>
        <a:solidFill>
          <a:srgbClr val="0028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A52DAF2B-CBA8-8246-A0DB-2A432B73A8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9576" y="4297681"/>
            <a:ext cx="3977639" cy="59436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  <a:lvl2pPr marL="0" indent="0">
              <a:spcBef>
                <a:spcPts val="0"/>
              </a:spcBef>
              <a:buNone/>
              <a:defRPr sz="900"/>
            </a:lvl2pPr>
            <a:lvl3pPr marL="0" indent="0">
              <a:spcBef>
                <a:spcPts val="0"/>
              </a:spcBef>
              <a:buNone/>
              <a:defRPr sz="900"/>
            </a:lvl3pPr>
            <a:lvl4pPr marL="0" indent="0">
              <a:spcBef>
                <a:spcPts val="0"/>
              </a:spcBef>
              <a:buNone/>
              <a:defRPr sz="900"/>
            </a:lvl4pPr>
            <a:lvl5pPr marL="0" indent="0">
              <a:spcBef>
                <a:spcPts val="0"/>
              </a:spcBef>
              <a:buNone/>
              <a:defRPr sz="900"/>
            </a:lvl5pPr>
            <a:lvl6pPr marL="0" indent="0">
              <a:spcBef>
                <a:spcPts val="0"/>
              </a:spcBef>
              <a:buNone/>
              <a:defRPr sz="900"/>
            </a:lvl6pPr>
            <a:lvl7pPr marL="0" indent="0">
              <a:spcBef>
                <a:spcPts val="0"/>
              </a:spcBef>
              <a:buNone/>
              <a:defRPr sz="900"/>
            </a:lvl7pPr>
            <a:lvl8pPr marL="0" indent="0">
              <a:spcBef>
                <a:spcPts val="0"/>
              </a:spcBef>
              <a:buNone/>
              <a:defRPr sz="900"/>
            </a:lvl8pPr>
            <a:lvl9pPr marL="0" indent="0">
              <a:spcBef>
                <a:spcPts val="0"/>
              </a:spcBef>
              <a:buNone/>
              <a:defRPr sz="900"/>
            </a:lvl9pPr>
          </a:lstStyle>
          <a:p>
            <a:pPr lvl="0"/>
            <a:r>
              <a:rPr lang="en-US" dirty="0"/>
              <a:t>[Photo caption]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FF04EDB-5448-5343-AD34-8408B0DEB9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4091940"/>
          </a:xfrm>
          <a:solidFill>
            <a:srgbClr val="7F7F7F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6864A85B-7453-D64F-A4AB-696EE9A05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dirty="0"/>
              <a:t>[Presentation title]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5186827-DA85-9C4D-8C82-6FE011E09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38AD7-C3D9-6141-BEF0-6BD01642C7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147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Statistic - Light Blue">
    <p:bg>
      <p:bgPr>
        <a:solidFill>
          <a:srgbClr val="0E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rewell Health" descr="Corewell Health">
            <a:extLst>
              <a:ext uri="{FF2B5EF4-FFF2-40B4-BE49-F238E27FC236}">
                <a16:creationId xmlns:a16="http://schemas.microsoft.com/office/drawing/2014/main" id="{18A28177-99C8-47BB-6320-D5ED382C84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17531" y="226695"/>
            <a:ext cx="1679787" cy="3657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E6153A-E3AD-254E-97F6-53792BD11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" y="640080"/>
            <a:ext cx="8318754" cy="640080"/>
          </a:xfrm>
        </p:spPr>
        <p:txBody>
          <a:bodyPr/>
          <a:lstStyle/>
          <a:p>
            <a:r>
              <a:rPr lang="en-US" dirty="0"/>
              <a:t>[Optional slide title]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A37C7FF-285D-C241-8584-1E44D366D8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575" y="1737359"/>
            <a:ext cx="3977639" cy="2926715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2500" b="1" spc="-300" baseline="0"/>
            </a:lvl1pPr>
            <a:lvl2pPr marL="137160" indent="-137160">
              <a:spcBef>
                <a:spcPts val="900"/>
              </a:spcBef>
              <a:buFont typeface="Arial" panose="020B0604020202020204" pitchFamily="34" charset="0"/>
              <a:buChar char="•"/>
              <a:defRPr/>
            </a:lvl2pPr>
            <a:lvl3pPr marL="274320">
              <a:defRPr/>
            </a:lvl3pPr>
            <a:lvl4pPr marL="411480">
              <a:defRPr/>
            </a:lvl4pPr>
            <a:lvl5pPr marL="548640">
              <a:defRPr/>
            </a:lvl5pPr>
            <a:lvl6pPr marL="685800">
              <a:defRPr/>
            </a:lvl6pPr>
            <a:lvl7pPr marL="822960">
              <a:defRPr/>
            </a:lvl7pPr>
            <a:lvl8pPr marL="960120">
              <a:defRPr/>
            </a:lvl8pPr>
            <a:lvl9pPr marL="1097280">
              <a:defRPr/>
            </a:lvl9pPr>
          </a:lstStyle>
          <a:p>
            <a:pPr lvl="0"/>
            <a:r>
              <a:rPr lang="en-US" dirty="0"/>
              <a:t>000%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cxnSp>
        <p:nvCxnSpPr>
          <p:cNvPr id="7" name="Line">
            <a:extLst>
              <a:ext uri="{FF2B5EF4-FFF2-40B4-BE49-F238E27FC236}">
                <a16:creationId xmlns:a16="http://schemas.microsoft.com/office/drawing/2014/main" id="{F794CD27-72A6-3549-ABB0-884BB3706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52595" y="1737360"/>
            <a:ext cx="3977639" cy="0"/>
          </a:xfrm>
          <a:prstGeom prst="line">
            <a:avLst/>
          </a:prstGeom>
          <a:ln w="12700" cap="flat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6D59649-1D51-4F47-B0E7-BABEDD519E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52595" y="2011679"/>
            <a:ext cx="3977639" cy="26523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CFB18C5-8081-8943-8A1C-8DFEA2F9D2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[Presentation title]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84C99325-18F2-9143-B9D6-8B88BF8EA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670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764">
          <p15:clr>
            <a:srgbClr val="FBAE40"/>
          </p15:clr>
        </p15:guide>
        <p15:guide id="2" pos="2992">
          <p15:clr>
            <a:srgbClr val="FBAE40"/>
          </p15:clr>
        </p15:guide>
        <p15:guide id="3" orient="horz" pos="2938">
          <p15:clr>
            <a:srgbClr val="FBAE40"/>
          </p15:clr>
        </p15:guide>
        <p15:guide id="4" orient="horz" pos="109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Statistic - Light Green">
    <p:bg>
      <p:bgPr>
        <a:solidFill>
          <a:srgbClr val="67F4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rewell Health" descr="Corewell Health">
            <a:extLst>
              <a:ext uri="{FF2B5EF4-FFF2-40B4-BE49-F238E27FC236}">
                <a16:creationId xmlns:a16="http://schemas.microsoft.com/office/drawing/2014/main" id="{EA3713E3-73DC-8E6F-E54E-8C41C9B0A1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17531" y="226695"/>
            <a:ext cx="1679787" cy="3657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E6153A-E3AD-254E-97F6-53792BD11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" y="640080"/>
            <a:ext cx="8318754" cy="640080"/>
          </a:xfrm>
        </p:spPr>
        <p:txBody>
          <a:bodyPr/>
          <a:lstStyle/>
          <a:p>
            <a:r>
              <a:rPr lang="en-US" dirty="0"/>
              <a:t>[Optional slide title]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A37C7FF-285D-C241-8584-1E44D366D8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575" y="1737359"/>
            <a:ext cx="3977639" cy="2926715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2500" b="1" spc="-300" baseline="0"/>
            </a:lvl1pPr>
            <a:lvl2pPr marL="137160" indent="-137160">
              <a:spcBef>
                <a:spcPts val="900"/>
              </a:spcBef>
              <a:buFont typeface="Arial" panose="020B0604020202020204" pitchFamily="34" charset="0"/>
              <a:buChar char="•"/>
              <a:defRPr/>
            </a:lvl2pPr>
            <a:lvl3pPr marL="274320">
              <a:defRPr/>
            </a:lvl3pPr>
            <a:lvl4pPr marL="411480">
              <a:defRPr/>
            </a:lvl4pPr>
            <a:lvl5pPr marL="548640">
              <a:defRPr/>
            </a:lvl5pPr>
            <a:lvl6pPr marL="685800">
              <a:defRPr/>
            </a:lvl6pPr>
            <a:lvl7pPr marL="822960">
              <a:defRPr/>
            </a:lvl7pPr>
            <a:lvl8pPr marL="960120">
              <a:defRPr/>
            </a:lvl8pPr>
            <a:lvl9pPr marL="1097280">
              <a:defRPr/>
            </a:lvl9pPr>
          </a:lstStyle>
          <a:p>
            <a:pPr lvl="0"/>
            <a:r>
              <a:rPr lang="en-US" dirty="0"/>
              <a:t>000%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cxnSp>
        <p:nvCxnSpPr>
          <p:cNvPr id="7" name="Line">
            <a:extLst>
              <a:ext uri="{FF2B5EF4-FFF2-40B4-BE49-F238E27FC236}">
                <a16:creationId xmlns:a16="http://schemas.microsoft.com/office/drawing/2014/main" id="{F794CD27-72A6-3549-ABB0-884BB3706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52595" y="1737360"/>
            <a:ext cx="3977639" cy="0"/>
          </a:xfrm>
          <a:prstGeom prst="line">
            <a:avLst/>
          </a:prstGeom>
          <a:ln w="12700" cap="flat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6D59649-1D51-4F47-B0E7-BABEDD519E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52595" y="2011679"/>
            <a:ext cx="3977639" cy="26523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CFB18C5-8081-8943-8A1C-8DFEA2F9D2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[Presentation title]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84C99325-18F2-9143-B9D6-8B88BF8EA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2047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764">
          <p15:clr>
            <a:srgbClr val="FBAE40"/>
          </p15:clr>
        </p15:guide>
        <p15:guide id="2" pos="2992">
          <p15:clr>
            <a:srgbClr val="FBAE40"/>
          </p15:clr>
        </p15:guide>
        <p15:guide id="3" orient="horz" pos="2938">
          <p15:clr>
            <a:srgbClr val="FBAE40"/>
          </p15:clr>
        </p15:guide>
        <p15:guide id="4" orient="horz" pos="109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Statistic - Dark Blue">
    <p:bg>
      <p:bgPr>
        <a:solidFill>
          <a:srgbClr val="0028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rewell Health" descr="Corewell Health">
            <a:extLst>
              <a:ext uri="{FF2B5EF4-FFF2-40B4-BE49-F238E27FC236}">
                <a16:creationId xmlns:a16="http://schemas.microsoft.com/office/drawing/2014/main" id="{2FBCC855-A237-5E73-D5D2-6D4AF0FB7B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7117531" y="226695"/>
            <a:ext cx="1679787" cy="3657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E6153A-E3AD-254E-97F6-53792BD11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" y="640080"/>
            <a:ext cx="8318754" cy="640080"/>
          </a:xfrm>
        </p:spPr>
        <p:txBody>
          <a:bodyPr/>
          <a:lstStyle/>
          <a:p>
            <a:r>
              <a:rPr lang="en-US" dirty="0"/>
              <a:t>[Optional slide title]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A37C7FF-285D-C241-8584-1E44D366D8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575" y="1737359"/>
            <a:ext cx="3977639" cy="2926715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2500" b="1" spc="-300" baseline="0">
                <a:solidFill>
                  <a:srgbClr val="0ED7E5"/>
                </a:solidFill>
              </a:defRPr>
            </a:lvl1pPr>
            <a:lvl2pPr marL="137160" indent="-137160">
              <a:spcBef>
                <a:spcPts val="900"/>
              </a:spcBef>
              <a:buFont typeface="Arial" panose="020B0604020202020204" pitchFamily="34" charset="0"/>
              <a:buChar char="•"/>
              <a:defRPr/>
            </a:lvl2pPr>
            <a:lvl3pPr marL="274320">
              <a:defRPr/>
            </a:lvl3pPr>
            <a:lvl4pPr marL="411480">
              <a:defRPr/>
            </a:lvl4pPr>
            <a:lvl5pPr marL="548640">
              <a:defRPr/>
            </a:lvl5pPr>
            <a:lvl6pPr marL="685800">
              <a:defRPr/>
            </a:lvl6pPr>
            <a:lvl7pPr marL="822960">
              <a:defRPr/>
            </a:lvl7pPr>
            <a:lvl8pPr marL="960120">
              <a:defRPr/>
            </a:lvl8pPr>
            <a:lvl9pPr marL="1097280">
              <a:defRPr/>
            </a:lvl9pPr>
          </a:lstStyle>
          <a:p>
            <a:pPr lvl="0"/>
            <a:r>
              <a:rPr lang="en-US" dirty="0"/>
              <a:t>000%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cxnSp>
        <p:nvCxnSpPr>
          <p:cNvPr id="7" name="Line">
            <a:extLst>
              <a:ext uri="{FF2B5EF4-FFF2-40B4-BE49-F238E27FC236}">
                <a16:creationId xmlns:a16="http://schemas.microsoft.com/office/drawing/2014/main" id="{F794CD27-72A6-3549-ABB0-884BB3706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52595" y="1737360"/>
            <a:ext cx="3977639" cy="0"/>
          </a:xfrm>
          <a:prstGeom prst="line">
            <a:avLst/>
          </a:prstGeom>
          <a:ln w="12700" cap="flat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6D59649-1D51-4F47-B0E7-BABEDD519E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52595" y="2011679"/>
            <a:ext cx="3977639" cy="26523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CFB18C5-8081-8943-8A1C-8DFEA2F9D2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[Presentation title]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84C99325-18F2-9143-B9D6-8B88BF8EA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8516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764" userDrawn="1">
          <p15:clr>
            <a:srgbClr val="FBAE40"/>
          </p15:clr>
        </p15:guide>
        <p15:guide id="2" pos="2992" userDrawn="1">
          <p15:clr>
            <a:srgbClr val="FBAE40"/>
          </p15:clr>
        </p15:guide>
        <p15:guide id="3" orient="horz" pos="2938" userDrawn="1">
          <p15:clr>
            <a:srgbClr val="FBAE40"/>
          </p15:clr>
        </p15:guide>
        <p15:guide id="4" orient="horz" pos="109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Statistics">
    <p:bg>
      <p:bgPr>
        <a:solidFill>
          <a:srgbClr val="0028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rewell Health" descr="Corewell Health">
            <a:extLst>
              <a:ext uri="{FF2B5EF4-FFF2-40B4-BE49-F238E27FC236}">
                <a16:creationId xmlns:a16="http://schemas.microsoft.com/office/drawing/2014/main" id="{CE67CB4A-61CF-1C39-485C-C99AB9B1D5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7117531" y="226695"/>
            <a:ext cx="1679787" cy="3657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E6153A-E3AD-254E-97F6-53792BD11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" y="640080"/>
            <a:ext cx="8318754" cy="640080"/>
          </a:xfrm>
        </p:spPr>
        <p:txBody>
          <a:bodyPr/>
          <a:lstStyle/>
          <a:p>
            <a:r>
              <a:rPr lang="en-US" dirty="0"/>
              <a:t>[Optional slide title]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A37C7FF-285D-C241-8584-1E44D366D8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575" y="1416067"/>
            <a:ext cx="2560320" cy="82296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6600" b="1" spc="-50" baseline="0">
                <a:solidFill>
                  <a:srgbClr val="0ED7E5"/>
                </a:solidFill>
              </a:defRPr>
            </a:lvl1pPr>
            <a:lvl2pPr marL="137160" indent="-137160">
              <a:spcBef>
                <a:spcPts val="900"/>
              </a:spcBef>
              <a:buFont typeface="Arial" panose="020B0604020202020204" pitchFamily="34" charset="0"/>
              <a:buChar char="•"/>
              <a:defRPr/>
            </a:lvl2pPr>
            <a:lvl3pPr marL="274320">
              <a:defRPr/>
            </a:lvl3pPr>
            <a:lvl4pPr marL="411480">
              <a:defRPr/>
            </a:lvl4pPr>
            <a:lvl5pPr marL="548640">
              <a:defRPr/>
            </a:lvl5pPr>
            <a:lvl6pPr marL="685800">
              <a:defRPr/>
            </a:lvl6pPr>
            <a:lvl7pPr marL="822960">
              <a:defRPr/>
            </a:lvl7pPr>
            <a:lvl8pPr marL="960120">
              <a:defRPr/>
            </a:lvl8pPr>
            <a:lvl9pPr marL="1097280">
              <a:defRPr/>
            </a:lvl9pPr>
          </a:lstStyle>
          <a:p>
            <a:pPr lvl="0"/>
            <a:r>
              <a:rPr lang="en-US" dirty="0"/>
              <a:t>000%</a:t>
            </a:r>
          </a:p>
        </p:txBody>
      </p:sp>
      <p:cxnSp>
        <p:nvCxnSpPr>
          <p:cNvPr id="7" name="Line">
            <a:extLst>
              <a:ext uri="{FF2B5EF4-FFF2-40B4-BE49-F238E27FC236}">
                <a16:creationId xmlns:a16="http://schemas.microsoft.com/office/drawing/2014/main" id="{F794CD27-72A6-3549-ABB0-884BB3706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09575" y="2331720"/>
            <a:ext cx="2562225" cy="0"/>
          </a:xfrm>
          <a:prstGeom prst="line">
            <a:avLst/>
          </a:prstGeom>
          <a:ln w="12700" cap="flat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6D59649-1D51-4F47-B0E7-BABEDD519E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9575" y="2560319"/>
            <a:ext cx="2562225" cy="21037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5CC262AE-E8C8-0B47-8269-37F9BDCF15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89744" y="1416067"/>
            <a:ext cx="2560320" cy="82296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6600" b="1" spc="-50" baseline="0">
                <a:solidFill>
                  <a:srgbClr val="0ED7E5"/>
                </a:solidFill>
              </a:defRPr>
            </a:lvl1pPr>
            <a:lvl2pPr marL="137160" indent="-137160">
              <a:spcBef>
                <a:spcPts val="900"/>
              </a:spcBef>
              <a:buFont typeface="Arial" panose="020B0604020202020204" pitchFamily="34" charset="0"/>
              <a:buChar char="•"/>
              <a:defRPr/>
            </a:lvl2pPr>
            <a:lvl3pPr marL="274320">
              <a:defRPr/>
            </a:lvl3pPr>
            <a:lvl4pPr marL="411480">
              <a:defRPr/>
            </a:lvl4pPr>
            <a:lvl5pPr marL="548640">
              <a:defRPr/>
            </a:lvl5pPr>
            <a:lvl6pPr marL="685800">
              <a:defRPr/>
            </a:lvl6pPr>
            <a:lvl7pPr marL="822960">
              <a:defRPr/>
            </a:lvl7pPr>
            <a:lvl8pPr marL="960120">
              <a:defRPr/>
            </a:lvl8pPr>
            <a:lvl9pPr marL="1097280">
              <a:defRPr/>
            </a:lvl9pPr>
          </a:lstStyle>
          <a:p>
            <a:pPr lvl="0"/>
            <a:r>
              <a:rPr lang="en-US" dirty="0"/>
              <a:t>000%</a:t>
            </a:r>
          </a:p>
        </p:txBody>
      </p:sp>
      <p:cxnSp>
        <p:nvCxnSpPr>
          <p:cNvPr id="17" name="Line">
            <a:extLst>
              <a:ext uri="{FF2B5EF4-FFF2-40B4-BE49-F238E27FC236}">
                <a16:creationId xmlns:a16="http://schemas.microsoft.com/office/drawing/2014/main" id="{085D3C6C-E989-C746-8A57-A7A89D35B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289744" y="2331720"/>
            <a:ext cx="2562225" cy="0"/>
          </a:xfrm>
          <a:prstGeom prst="line">
            <a:avLst/>
          </a:prstGeom>
          <a:ln w="12700" cap="flat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110579F3-8EFF-2E4A-B2DE-C9385EE1ED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89744" y="2560319"/>
            <a:ext cx="2562225" cy="21037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FCF581EF-849F-6C43-8C6B-A56DA9FF33F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69914" y="1416067"/>
            <a:ext cx="2560320" cy="82296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6600" b="1" spc="-50" baseline="0">
                <a:solidFill>
                  <a:srgbClr val="0ED7E5"/>
                </a:solidFill>
              </a:defRPr>
            </a:lvl1pPr>
            <a:lvl2pPr marL="137160" indent="-137160">
              <a:spcBef>
                <a:spcPts val="900"/>
              </a:spcBef>
              <a:buFont typeface="Arial" panose="020B0604020202020204" pitchFamily="34" charset="0"/>
              <a:buChar char="•"/>
              <a:defRPr/>
            </a:lvl2pPr>
            <a:lvl3pPr marL="274320">
              <a:defRPr/>
            </a:lvl3pPr>
            <a:lvl4pPr marL="411480">
              <a:defRPr/>
            </a:lvl4pPr>
            <a:lvl5pPr marL="548640">
              <a:defRPr/>
            </a:lvl5pPr>
            <a:lvl6pPr marL="685800">
              <a:defRPr/>
            </a:lvl6pPr>
            <a:lvl7pPr marL="822960">
              <a:defRPr/>
            </a:lvl7pPr>
            <a:lvl8pPr marL="960120">
              <a:defRPr/>
            </a:lvl8pPr>
            <a:lvl9pPr marL="1097280">
              <a:defRPr/>
            </a:lvl9pPr>
          </a:lstStyle>
          <a:p>
            <a:pPr lvl="0"/>
            <a:r>
              <a:rPr lang="en-US" dirty="0"/>
              <a:t>000%</a:t>
            </a:r>
          </a:p>
        </p:txBody>
      </p:sp>
      <p:cxnSp>
        <p:nvCxnSpPr>
          <p:cNvPr id="20" name="Line">
            <a:extLst>
              <a:ext uri="{FF2B5EF4-FFF2-40B4-BE49-F238E27FC236}">
                <a16:creationId xmlns:a16="http://schemas.microsoft.com/office/drawing/2014/main" id="{5BC02F18-3B58-174D-AF4D-7390C8F59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68009" y="2331720"/>
            <a:ext cx="2562225" cy="0"/>
          </a:xfrm>
          <a:prstGeom prst="line">
            <a:avLst/>
          </a:prstGeom>
          <a:ln w="12700" cap="flat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7E2FF8FD-491C-7E4A-B945-295AD289C64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68009" y="2560319"/>
            <a:ext cx="2562225" cy="21037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8">
            <a:extLst>
              <a:ext uri="{FF2B5EF4-FFF2-40B4-BE49-F238E27FC236}">
                <a16:creationId xmlns:a16="http://schemas.microsoft.com/office/drawing/2014/main" id="{5CFB18C5-8081-8943-8A1C-8DFEA2F9D2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[Presentation title]</a:t>
            </a:r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84C99325-18F2-9143-B9D6-8B88BF8EA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6149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872" userDrawn="1">
          <p15:clr>
            <a:srgbClr val="FBAE40"/>
          </p15:clr>
        </p15:guide>
        <p15:guide id="2" pos="2072" userDrawn="1">
          <p15:clr>
            <a:srgbClr val="FBAE40"/>
          </p15:clr>
        </p15:guide>
        <p15:guide id="3" orient="horz" pos="2938">
          <p15:clr>
            <a:srgbClr val="FBAE40"/>
          </p15:clr>
        </p15:guide>
        <p15:guide id="4" orient="horz" pos="892" userDrawn="1">
          <p15:clr>
            <a:srgbClr val="FBAE40"/>
          </p15:clr>
        </p15:guide>
        <p15:guide id="5" pos="3686" userDrawn="1">
          <p15:clr>
            <a:srgbClr val="FBAE40"/>
          </p15:clr>
        </p15:guide>
        <p15:guide id="6" pos="3886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rgbClr val="0028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rewell Health" descr="Corewell Health">
            <a:extLst>
              <a:ext uri="{FF2B5EF4-FFF2-40B4-BE49-F238E27FC236}">
                <a16:creationId xmlns:a16="http://schemas.microsoft.com/office/drawing/2014/main" id="{6D5CCF2B-EAC2-DF51-8EDD-55BDACA29D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7117531" y="226695"/>
            <a:ext cx="1679787" cy="365760"/>
          </a:xfrm>
          <a:prstGeom prst="rect">
            <a:avLst/>
          </a:prstGeom>
        </p:spPr>
      </p:pic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1AE6BB09-E3B1-8E4C-BC05-A3BEA4D63F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1480" y="1282698"/>
            <a:ext cx="3977639" cy="863602"/>
          </a:xfrm>
        </p:spPr>
        <p:txBody>
          <a:bodyPr wrap="none" anchor="t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 spc="-50" baseline="0">
                <a:solidFill>
                  <a:srgbClr val="0ED7E5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>
                <a:solidFill>
                  <a:srgbClr val="0ED7E5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>
                <a:solidFill>
                  <a:srgbClr val="0ED7E5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>
                <a:solidFill>
                  <a:srgbClr val="0ED7E5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>
                <a:solidFill>
                  <a:srgbClr val="0ED7E5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>
                <a:solidFill>
                  <a:srgbClr val="0ED7E5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>
                <a:solidFill>
                  <a:srgbClr val="0ED7E5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>
                <a:solidFill>
                  <a:srgbClr val="0ED7E5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>
                <a:solidFill>
                  <a:srgbClr val="0ED7E5"/>
                </a:solidFill>
              </a:defRPr>
            </a:lvl9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2A20B57-9C1D-4E8F-B2A3-A6062F929C2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11480" y="2148840"/>
            <a:ext cx="3977639" cy="914400"/>
          </a:xfrm>
        </p:spPr>
        <p:txBody>
          <a:bodyPr anchor="t" anchorCtr="0"/>
          <a:lstStyle>
            <a:lvl1pPr>
              <a:defRPr sz="1800" b="0" spc="0" baseline="0"/>
            </a:lvl1pPr>
          </a:lstStyle>
          <a:p>
            <a:r>
              <a:rPr lang="en-US" dirty="0"/>
              <a:t>[Section title]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7F9C3797-B4F9-481A-ADC7-21C0CA065530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11480" y="320040"/>
            <a:ext cx="3977640" cy="182880"/>
          </a:xfrm>
        </p:spPr>
        <p:txBody>
          <a:bodyPr/>
          <a:lstStyle/>
          <a:p>
            <a:r>
              <a:rPr lang="en-US" dirty="0"/>
              <a:t>[Presentation title]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B1BE67-4AA2-4F98-8F15-39B4F53A1316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1659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2952" userDrawn="1">
          <p15:clr>
            <a:srgbClr val="FBAE40"/>
          </p15:clr>
        </p15:guide>
        <p15:guide id="5" pos="2766" userDrawn="1">
          <p15:clr>
            <a:srgbClr val="FBAE40"/>
          </p15:clr>
        </p15:guide>
        <p15:guide id="6" orient="horz" pos="806" userDrawn="1">
          <p15:clr>
            <a:srgbClr val="FBAE40"/>
          </p15:clr>
        </p15:guide>
        <p15:guide id="7" orient="horz" pos="135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2C1FA363-2674-3E50-0462-2F6E234B0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hidden">
          <a:xfrm>
            <a:off x="1" y="5006340"/>
            <a:ext cx="9143998" cy="137160"/>
          </a:xfrm>
          <a:prstGeom prst="rect">
            <a:avLst/>
          </a:prstGeom>
          <a:solidFill>
            <a:srgbClr val="0ED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Corewell Health" descr="Corewell Health">
            <a:extLst>
              <a:ext uri="{FF2B5EF4-FFF2-40B4-BE49-F238E27FC236}">
                <a16:creationId xmlns:a16="http://schemas.microsoft.com/office/drawing/2014/main" id="{134B6297-CC0C-50E7-05A4-0039152F92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0040" y="228600"/>
            <a:ext cx="2519681" cy="5486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93F370-0603-42F8-A7D8-E3390EE70687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11480" y="1282700"/>
            <a:ext cx="6172200" cy="1734820"/>
          </a:xfrm>
        </p:spPr>
        <p:txBody>
          <a:bodyPr anchor="b"/>
          <a:lstStyle>
            <a:lvl1pPr algn="l">
              <a:lnSpc>
                <a:spcPct val="90000"/>
              </a:lnSpc>
              <a:defRPr sz="4000" spc="-50" baseline="0"/>
            </a:lvl1pPr>
          </a:lstStyle>
          <a:p>
            <a:r>
              <a:rPr lang="en-US" dirty="0"/>
              <a:t>[Presentation title]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77195B-8D8D-4BD5-8ADD-A390F24676CD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11480" y="3566160"/>
            <a:ext cx="6172200" cy="36576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0" indent="0" algn="l">
              <a:spcBef>
                <a:spcPts val="0"/>
              </a:spcBef>
              <a:buNone/>
              <a:defRPr sz="1800"/>
            </a:lvl2pPr>
            <a:lvl3pPr marL="0" indent="0" algn="l">
              <a:spcBef>
                <a:spcPts val="0"/>
              </a:spcBef>
              <a:buNone/>
              <a:defRPr sz="1800"/>
            </a:lvl3pPr>
            <a:lvl4pPr marL="0" indent="0" algn="l">
              <a:spcBef>
                <a:spcPts val="0"/>
              </a:spcBef>
              <a:buNone/>
              <a:defRPr sz="1800"/>
            </a:lvl4pPr>
            <a:lvl5pPr marL="0" indent="0" algn="l">
              <a:spcBef>
                <a:spcPts val="0"/>
              </a:spcBef>
              <a:buNone/>
              <a:defRPr sz="1800"/>
            </a:lvl5pPr>
            <a:lvl6pPr marL="0" indent="0" algn="l">
              <a:spcBef>
                <a:spcPts val="0"/>
              </a:spcBef>
              <a:buNone/>
              <a:defRPr sz="1800"/>
            </a:lvl6pPr>
            <a:lvl7pPr marL="0" indent="0" algn="l">
              <a:spcBef>
                <a:spcPts val="0"/>
              </a:spcBef>
              <a:buNone/>
              <a:defRPr sz="1800"/>
            </a:lvl7pPr>
            <a:lvl8pPr marL="0" indent="0" algn="l">
              <a:spcBef>
                <a:spcPts val="0"/>
              </a:spcBef>
              <a:buNone/>
              <a:defRPr sz="1800"/>
            </a:lvl8pPr>
            <a:lvl9pPr marL="0" indent="0" algn="l">
              <a:spcBef>
                <a:spcPts val="0"/>
              </a:spcBef>
              <a:buNone/>
              <a:defRPr sz="1800"/>
            </a:lvl9pPr>
          </a:lstStyle>
          <a:p>
            <a:r>
              <a:rPr lang="en-US" dirty="0"/>
              <a:t>[Presenter Name]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53666AA-6B16-6340-AF38-96ABF4154B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9574" y="3931920"/>
            <a:ext cx="6172200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200" b="1" cap="all" baseline="0"/>
            </a:lvl1pPr>
            <a:lvl2pPr marL="0" indent="0">
              <a:spcBef>
                <a:spcPts val="0"/>
              </a:spcBef>
              <a:buFontTx/>
              <a:buNone/>
              <a:defRPr sz="1200" b="1" cap="all" baseline="0"/>
            </a:lvl2pPr>
            <a:lvl3pPr marL="0" indent="0">
              <a:spcBef>
                <a:spcPts val="0"/>
              </a:spcBef>
              <a:buFontTx/>
              <a:buNone/>
              <a:defRPr sz="1200" b="1" cap="all" baseline="0"/>
            </a:lvl3pPr>
            <a:lvl4pPr marL="0" indent="0">
              <a:spcBef>
                <a:spcPts val="0"/>
              </a:spcBef>
              <a:buFontTx/>
              <a:buNone/>
              <a:defRPr sz="1200" b="1" cap="all" baseline="0"/>
            </a:lvl4pPr>
            <a:lvl5pPr marL="0" indent="0">
              <a:spcBef>
                <a:spcPts val="0"/>
              </a:spcBef>
              <a:buFontTx/>
              <a:buNone/>
              <a:defRPr sz="1200" b="1" cap="all" baseline="0"/>
            </a:lvl5pPr>
            <a:lvl6pPr marL="0" indent="0">
              <a:spcBef>
                <a:spcPts val="0"/>
              </a:spcBef>
              <a:buFontTx/>
              <a:buNone/>
              <a:defRPr sz="1200" b="1" cap="all" baseline="0"/>
            </a:lvl6pPr>
            <a:lvl7pPr marL="0" indent="0">
              <a:spcBef>
                <a:spcPts val="0"/>
              </a:spcBef>
              <a:buFontTx/>
              <a:buNone/>
              <a:defRPr sz="1200" b="1" cap="all" baseline="0"/>
            </a:lvl7pPr>
            <a:lvl8pPr marL="0" indent="0">
              <a:spcBef>
                <a:spcPts val="0"/>
              </a:spcBef>
              <a:buFontTx/>
              <a:buNone/>
              <a:defRPr sz="1200" b="1" cap="all" baseline="0"/>
            </a:lvl8pPr>
            <a:lvl9pPr marL="0" indent="0">
              <a:spcBef>
                <a:spcPts val="0"/>
              </a:spcBef>
              <a:buFontTx/>
              <a:buNone/>
              <a:defRPr sz="1200" b="1" cap="all" baseline="0"/>
            </a:lvl9pPr>
          </a:lstStyle>
          <a:p>
            <a:pPr lvl="0"/>
            <a:r>
              <a:rPr lang="en-US" dirty="0"/>
              <a:t>[MONTH 00, 0000]</a:t>
            </a:r>
          </a:p>
        </p:txBody>
      </p:sp>
    </p:spTree>
    <p:extLst>
      <p:ext uri="{BB962C8B-B14F-4D97-AF65-F5344CB8AC3E}">
        <p14:creationId xmlns:p14="http://schemas.microsoft.com/office/powerpoint/2010/main" val="333206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148" userDrawn="1">
          <p15:clr>
            <a:srgbClr val="FBAE40"/>
          </p15:clr>
        </p15:guide>
        <p15:guide id="2" orient="horz" pos="80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1AE6BB09-E3B1-8E4C-BC05-A3BEA4D63F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1480" y="1282699"/>
            <a:ext cx="3977639" cy="866141"/>
          </a:xfrm>
        </p:spPr>
        <p:txBody>
          <a:bodyPr wrap="none" anchor="t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 spc="-50" baseline="0"/>
            </a:lvl1pPr>
            <a:lvl2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/>
            </a:lvl2pPr>
            <a:lvl3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/>
            </a:lvl3pPr>
            <a:lvl4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/>
            </a:lvl4pPr>
            <a:lvl5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/>
            </a:lvl5pPr>
            <a:lvl6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/>
            </a:lvl6pPr>
            <a:lvl7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/>
            </a:lvl7pPr>
            <a:lvl8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/>
            </a:lvl8pPr>
            <a:lvl9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/>
            </a:lvl9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2A20B57-9C1D-4E8F-B2A3-A6062F929C2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11480" y="2148840"/>
            <a:ext cx="3977639" cy="914400"/>
          </a:xfrm>
        </p:spPr>
        <p:txBody>
          <a:bodyPr anchor="t" anchorCtr="0"/>
          <a:lstStyle>
            <a:lvl1pPr>
              <a:defRPr sz="1800" b="0" spc="0" baseline="0"/>
            </a:lvl1pPr>
          </a:lstStyle>
          <a:p>
            <a:r>
              <a:rPr lang="en-US" dirty="0"/>
              <a:t>[Section title]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7F9C3797-B4F9-481A-ADC7-21C0CA065530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11480" y="320040"/>
            <a:ext cx="3977640" cy="182880"/>
          </a:xfrm>
        </p:spPr>
        <p:txBody>
          <a:bodyPr/>
          <a:lstStyle/>
          <a:p>
            <a:r>
              <a:rPr lang="en-US" dirty="0"/>
              <a:t>[Presentation title]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B1BE67-4AA2-4F98-8F15-39B4F53A1316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1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2952">
          <p15:clr>
            <a:srgbClr val="FBAE40"/>
          </p15:clr>
        </p15:guide>
        <p15:guide id="5" pos="2766">
          <p15:clr>
            <a:srgbClr val="FBAE40"/>
          </p15:clr>
        </p15:guide>
        <p15:guide id="6" orient="horz" pos="806" userDrawn="1">
          <p15:clr>
            <a:srgbClr val="FBAE40"/>
          </p15:clr>
        </p15:guide>
        <p15:guide id="7" orient="horz" pos="135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6099E-97C8-A548-B2C0-661F978B74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690E5072-36EC-1D4C-BC7D-D46FFFED7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[Presentation title]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0BF4CC-C7F4-134F-9D4E-39D382DAF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38AD7-C3D9-6141-BEF0-6BD01642C7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7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02" userDrawn="1">
          <p15:clr>
            <a:srgbClr val="FBAE40"/>
          </p15:clr>
        </p15:guide>
        <p15:guide id="2" orient="horz" pos="808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6864A85B-7453-D64F-A4AB-696EE9A05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[Presentation title]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186827-DA85-9C4D-8C82-6FE011E09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38AD7-C3D9-6141-BEF0-6BD01642C7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71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bg>
      <p:bgPr>
        <a:solidFill>
          <a:srgbClr val="0028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rewell Health" descr="Corewell Health">
            <a:extLst>
              <a:ext uri="{FF2B5EF4-FFF2-40B4-BE49-F238E27FC236}">
                <a16:creationId xmlns:a16="http://schemas.microsoft.com/office/drawing/2014/main" id="{13415E82-9CD4-FE94-3867-DDADA09D15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1579880" y="1828800"/>
            <a:ext cx="5984240" cy="130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421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">
            <a:extLst>
              <a:ext uri="{FF2B5EF4-FFF2-40B4-BE49-F238E27FC236}">
                <a16:creationId xmlns:a16="http://schemas.microsoft.com/office/drawing/2014/main" id="{3FBA3CA8-E2FA-B74C-72B7-B485E1172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hidden">
          <a:xfrm>
            <a:off x="1" y="5006340"/>
            <a:ext cx="9143998" cy="137160"/>
          </a:xfrm>
          <a:prstGeom prst="rect">
            <a:avLst/>
          </a:prstGeom>
          <a:solidFill>
            <a:srgbClr val="0ED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Corewell Health" descr="Corewell Health">
            <a:extLst>
              <a:ext uri="{FF2B5EF4-FFF2-40B4-BE49-F238E27FC236}">
                <a16:creationId xmlns:a16="http://schemas.microsoft.com/office/drawing/2014/main" id="{799CB853-B0AD-DD78-0399-71695918C0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9880" y="1828800"/>
            <a:ext cx="5984240" cy="130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63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rgbClr val="0028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rewell Health" descr="Corewell Health">
            <a:extLst>
              <a:ext uri="{FF2B5EF4-FFF2-40B4-BE49-F238E27FC236}">
                <a16:creationId xmlns:a16="http://schemas.microsoft.com/office/drawing/2014/main" id="{6DCE073C-4838-7B83-5E12-40A3C5844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7117531" y="226695"/>
            <a:ext cx="1679787" cy="365760"/>
          </a:xfrm>
          <a:prstGeom prst="rect">
            <a:avLst/>
          </a:prstGeom>
        </p:spPr>
      </p:pic>
      <p:sp>
        <p:nvSpPr>
          <p:cNvPr id="5" name="Thank You">
            <a:extLst>
              <a:ext uri="{FF2B5EF4-FFF2-40B4-BE49-F238E27FC236}">
                <a16:creationId xmlns:a16="http://schemas.microsoft.com/office/drawing/2014/main" id="{D94549FF-0AAD-5F4F-8AB4-53D19F7F294B}"/>
              </a:ext>
            </a:extLst>
          </p:cNvPr>
          <p:cNvSpPr txBox="1"/>
          <p:nvPr userDrawn="1"/>
        </p:nvSpPr>
        <p:spPr>
          <a:xfrm>
            <a:off x="409576" y="638175"/>
            <a:ext cx="5441949" cy="64452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3200" b="1" spc="0" baseline="0" dirty="0"/>
              <a:t>Thank you</a:t>
            </a:r>
          </a:p>
        </p:txBody>
      </p:sp>
      <p:sp>
        <p:nvSpPr>
          <p:cNvPr id="2" name="Contact">
            <a:extLst>
              <a:ext uri="{FF2B5EF4-FFF2-40B4-BE49-F238E27FC236}">
                <a16:creationId xmlns:a16="http://schemas.microsoft.com/office/drawing/2014/main" id="{A0A0F1B9-B5DB-7646-992E-81EFB2B6527D}"/>
              </a:ext>
            </a:extLst>
          </p:cNvPr>
          <p:cNvSpPr txBox="1"/>
          <p:nvPr userDrawn="1"/>
        </p:nvSpPr>
        <p:spPr>
          <a:xfrm>
            <a:off x="409576" y="1920240"/>
            <a:ext cx="2562224" cy="2743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</a:pPr>
            <a:r>
              <a:rPr lang="en-US" sz="1200" b="1" dirty="0"/>
              <a:t>Contact</a:t>
            </a:r>
            <a:endParaRPr lang="en-US" sz="1200" dirty="0"/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E2E52A39-0D6A-264F-B7DD-89CC6224AF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9576" y="2194560"/>
            <a:ext cx="2560320" cy="2698115"/>
          </a:xfrm>
        </p:spPr>
        <p:txBody>
          <a:bodyPr/>
          <a:lstStyle>
            <a:lvl1pPr marL="0" indent="0">
              <a:spcBef>
                <a:spcPts val="600"/>
              </a:spcBef>
              <a:buFontTx/>
              <a:buNone/>
              <a:defRPr/>
            </a:lvl1pPr>
            <a:lvl2pPr marL="0" indent="0">
              <a:spcBef>
                <a:spcPts val="600"/>
              </a:spcBef>
              <a:buFontTx/>
              <a:buNone/>
              <a:defRPr/>
            </a:lvl2pPr>
            <a:lvl3pPr marL="0" indent="0">
              <a:spcBef>
                <a:spcPts val="600"/>
              </a:spcBef>
              <a:buFontTx/>
              <a:buNone/>
              <a:defRPr/>
            </a:lvl3pPr>
            <a:lvl4pPr marL="0" indent="0">
              <a:spcBef>
                <a:spcPts val="600"/>
              </a:spcBef>
              <a:buFontTx/>
              <a:buNone/>
              <a:defRPr/>
            </a:lvl4pPr>
            <a:lvl5pPr marL="0" indent="0">
              <a:spcBef>
                <a:spcPts val="600"/>
              </a:spcBef>
              <a:buFontTx/>
              <a:buNone/>
              <a:defRPr/>
            </a:lvl5pPr>
            <a:lvl6pPr marL="0" indent="0">
              <a:spcBef>
                <a:spcPts val="600"/>
              </a:spcBef>
              <a:buFontTx/>
              <a:buNone/>
              <a:defRPr/>
            </a:lvl6pPr>
            <a:lvl7pPr marL="0" indent="0">
              <a:spcBef>
                <a:spcPts val="600"/>
              </a:spcBef>
              <a:buFontTx/>
              <a:buNone/>
              <a:defRPr/>
            </a:lvl7pPr>
            <a:lvl8pPr marL="0" indent="0">
              <a:spcBef>
                <a:spcPts val="600"/>
              </a:spcBef>
              <a:buFontTx/>
              <a:buNone/>
              <a:defRPr/>
            </a:lvl8pPr>
            <a:lvl9pPr marL="0" indent="0">
              <a:spcBef>
                <a:spcPts val="600"/>
              </a:spcBef>
              <a:buFontTx/>
              <a:buNone/>
              <a:defRPr/>
            </a:lvl9pPr>
          </a:lstStyle>
          <a:p>
            <a:pPr lvl="0"/>
            <a:r>
              <a:rPr lang="en-US" dirty="0"/>
              <a:t>[Contact information]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A885557-A4C5-5248-8B86-F4C1B1A92E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91047" y="2194560"/>
            <a:ext cx="2560320" cy="2698115"/>
          </a:xfrm>
        </p:spPr>
        <p:txBody>
          <a:bodyPr/>
          <a:lstStyle>
            <a:lvl1pPr marL="0" indent="0">
              <a:spcBef>
                <a:spcPts val="600"/>
              </a:spcBef>
              <a:buFontTx/>
              <a:buNone/>
              <a:defRPr/>
            </a:lvl1pPr>
            <a:lvl2pPr marL="0" indent="0">
              <a:spcBef>
                <a:spcPts val="600"/>
              </a:spcBef>
              <a:buFontTx/>
              <a:buNone/>
              <a:defRPr/>
            </a:lvl2pPr>
            <a:lvl3pPr marL="0" indent="0">
              <a:spcBef>
                <a:spcPts val="600"/>
              </a:spcBef>
              <a:buFontTx/>
              <a:buNone/>
              <a:defRPr/>
            </a:lvl3pPr>
            <a:lvl4pPr marL="0" indent="0">
              <a:spcBef>
                <a:spcPts val="600"/>
              </a:spcBef>
              <a:buFontTx/>
              <a:buNone/>
              <a:defRPr/>
            </a:lvl4pPr>
            <a:lvl5pPr marL="0" indent="0">
              <a:spcBef>
                <a:spcPts val="600"/>
              </a:spcBef>
              <a:buFontTx/>
              <a:buNone/>
              <a:defRPr/>
            </a:lvl5pPr>
            <a:lvl6pPr marL="0" indent="0">
              <a:spcBef>
                <a:spcPts val="600"/>
              </a:spcBef>
              <a:buFontTx/>
              <a:buNone/>
              <a:defRPr/>
            </a:lvl6pPr>
            <a:lvl7pPr marL="0" indent="0">
              <a:spcBef>
                <a:spcPts val="600"/>
              </a:spcBef>
              <a:buFontTx/>
              <a:buNone/>
              <a:defRPr/>
            </a:lvl7pPr>
            <a:lvl8pPr marL="0" indent="0">
              <a:spcBef>
                <a:spcPts val="600"/>
              </a:spcBef>
              <a:buFontTx/>
              <a:buNone/>
              <a:defRPr/>
            </a:lvl8pPr>
            <a:lvl9pPr marL="0" indent="0">
              <a:spcBef>
                <a:spcPts val="600"/>
              </a:spcBef>
              <a:buFontTx/>
              <a:buNone/>
              <a:defRPr/>
            </a:lvl9pPr>
          </a:lstStyle>
          <a:p>
            <a:pPr lvl="0"/>
            <a:r>
              <a:rPr lang="en-US" dirty="0"/>
              <a:t>[Optional contact information]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D71238BA-3743-B84D-87C6-D8A2E33326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72518" y="2194560"/>
            <a:ext cx="2560320" cy="2698115"/>
          </a:xfrm>
        </p:spPr>
        <p:txBody>
          <a:bodyPr/>
          <a:lstStyle>
            <a:lvl1pPr marL="0" indent="0">
              <a:spcBef>
                <a:spcPts val="600"/>
              </a:spcBef>
              <a:buFontTx/>
              <a:buNone/>
              <a:defRPr/>
            </a:lvl1pPr>
            <a:lvl2pPr marL="0" indent="0">
              <a:spcBef>
                <a:spcPts val="600"/>
              </a:spcBef>
              <a:buFontTx/>
              <a:buNone/>
              <a:defRPr/>
            </a:lvl2pPr>
            <a:lvl3pPr marL="0" indent="0">
              <a:spcBef>
                <a:spcPts val="600"/>
              </a:spcBef>
              <a:buFontTx/>
              <a:buNone/>
              <a:defRPr/>
            </a:lvl3pPr>
            <a:lvl4pPr marL="0" indent="0">
              <a:spcBef>
                <a:spcPts val="600"/>
              </a:spcBef>
              <a:buFontTx/>
              <a:buNone/>
              <a:defRPr/>
            </a:lvl4pPr>
            <a:lvl5pPr marL="0" indent="0">
              <a:spcBef>
                <a:spcPts val="600"/>
              </a:spcBef>
              <a:buFontTx/>
              <a:buNone/>
              <a:defRPr/>
            </a:lvl5pPr>
            <a:lvl6pPr marL="0" indent="0">
              <a:spcBef>
                <a:spcPts val="600"/>
              </a:spcBef>
              <a:buFontTx/>
              <a:buNone/>
              <a:defRPr/>
            </a:lvl6pPr>
            <a:lvl7pPr marL="0" indent="0">
              <a:spcBef>
                <a:spcPts val="600"/>
              </a:spcBef>
              <a:buFontTx/>
              <a:buNone/>
              <a:defRPr/>
            </a:lvl7pPr>
            <a:lvl8pPr marL="0" indent="0">
              <a:spcBef>
                <a:spcPts val="600"/>
              </a:spcBef>
              <a:buFontTx/>
              <a:buNone/>
              <a:defRPr/>
            </a:lvl8pPr>
            <a:lvl9pPr marL="0" indent="0">
              <a:spcBef>
                <a:spcPts val="600"/>
              </a:spcBef>
              <a:buFontTx/>
              <a:buNone/>
              <a:defRPr/>
            </a:lvl9pPr>
          </a:lstStyle>
          <a:p>
            <a:pPr lvl="0"/>
            <a:r>
              <a:rPr lang="en-US" dirty="0"/>
              <a:t>[Optional contact information]</a:t>
            </a:r>
          </a:p>
        </p:txBody>
      </p:sp>
    </p:spTree>
    <p:extLst>
      <p:ext uri="{BB962C8B-B14F-4D97-AF65-F5344CB8AC3E}">
        <p14:creationId xmlns:p14="http://schemas.microsoft.com/office/powerpoint/2010/main" val="38763996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686" userDrawn="1">
          <p15:clr>
            <a:srgbClr val="FBAE40"/>
          </p15:clr>
        </p15:guide>
        <p15:guide id="2" pos="2072" userDrawn="1">
          <p15:clr>
            <a:srgbClr val="FBAE40"/>
          </p15:clr>
        </p15:guide>
        <p15:guide id="3" pos="1872" userDrawn="1">
          <p15:clr>
            <a:srgbClr val="FBAE40"/>
          </p15:clr>
        </p15:guide>
        <p15:guide id="4" pos="3886" userDrawn="1">
          <p15:clr>
            <a:srgbClr val="FBAE40"/>
          </p15:clr>
        </p15:guide>
        <p15:guide id="5" orient="horz" pos="1382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hank You">
            <a:extLst>
              <a:ext uri="{FF2B5EF4-FFF2-40B4-BE49-F238E27FC236}">
                <a16:creationId xmlns:a16="http://schemas.microsoft.com/office/drawing/2014/main" id="{D94549FF-0AAD-5F4F-8AB4-53D19F7F294B}"/>
              </a:ext>
            </a:extLst>
          </p:cNvPr>
          <p:cNvSpPr txBox="1"/>
          <p:nvPr userDrawn="1"/>
        </p:nvSpPr>
        <p:spPr>
          <a:xfrm>
            <a:off x="409576" y="638175"/>
            <a:ext cx="5441949" cy="64452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3200" b="1" spc="0" baseline="0" dirty="0"/>
              <a:t>Thank you</a:t>
            </a:r>
          </a:p>
        </p:txBody>
      </p:sp>
      <p:sp>
        <p:nvSpPr>
          <p:cNvPr id="2" name="Contact">
            <a:extLst>
              <a:ext uri="{FF2B5EF4-FFF2-40B4-BE49-F238E27FC236}">
                <a16:creationId xmlns:a16="http://schemas.microsoft.com/office/drawing/2014/main" id="{A0A0F1B9-B5DB-7646-992E-81EFB2B6527D}"/>
              </a:ext>
            </a:extLst>
          </p:cNvPr>
          <p:cNvSpPr txBox="1"/>
          <p:nvPr userDrawn="1"/>
        </p:nvSpPr>
        <p:spPr>
          <a:xfrm>
            <a:off x="409576" y="1920240"/>
            <a:ext cx="2562224" cy="2743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</a:pPr>
            <a:r>
              <a:rPr lang="en-US" sz="1200" b="1" dirty="0"/>
              <a:t>Contact</a:t>
            </a:r>
            <a:endParaRPr lang="en-US" sz="1200" dirty="0"/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E2E52A39-0D6A-264F-B7DD-89CC6224AF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9576" y="2194560"/>
            <a:ext cx="2560320" cy="2698115"/>
          </a:xfrm>
        </p:spPr>
        <p:txBody>
          <a:bodyPr/>
          <a:lstStyle>
            <a:lvl1pPr marL="0" indent="0">
              <a:spcBef>
                <a:spcPts val="600"/>
              </a:spcBef>
              <a:buFontTx/>
              <a:buNone/>
              <a:defRPr/>
            </a:lvl1pPr>
            <a:lvl2pPr marL="0" indent="0">
              <a:spcBef>
                <a:spcPts val="600"/>
              </a:spcBef>
              <a:buFontTx/>
              <a:buNone/>
              <a:defRPr/>
            </a:lvl2pPr>
            <a:lvl3pPr marL="0" indent="0">
              <a:spcBef>
                <a:spcPts val="600"/>
              </a:spcBef>
              <a:buFontTx/>
              <a:buNone/>
              <a:defRPr/>
            </a:lvl3pPr>
            <a:lvl4pPr marL="0" indent="0">
              <a:spcBef>
                <a:spcPts val="600"/>
              </a:spcBef>
              <a:buFontTx/>
              <a:buNone/>
              <a:defRPr/>
            </a:lvl4pPr>
            <a:lvl5pPr marL="0" indent="0">
              <a:spcBef>
                <a:spcPts val="600"/>
              </a:spcBef>
              <a:buFontTx/>
              <a:buNone/>
              <a:defRPr/>
            </a:lvl5pPr>
            <a:lvl6pPr marL="0" indent="0">
              <a:spcBef>
                <a:spcPts val="600"/>
              </a:spcBef>
              <a:buFontTx/>
              <a:buNone/>
              <a:defRPr/>
            </a:lvl6pPr>
            <a:lvl7pPr marL="0" indent="0">
              <a:spcBef>
                <a:spcPts val="600"/>
              </a:spcBef>
              <a:buFontTx/>
              <a:buNone/>
              <a:defRPr/>
            </a:lvl7pPr>
            <a:lvl8pPr marL="0" indent="0">
              <a:spcBef>
                <a:spcPts val="600"/>
              </a:spcBef>
              <a:buFontTx/>
              <a:buNone/>
              <a:defRPr/>
            </a:lvl8pPr>
            <a:lvl9pPr marL="0" indent="0">
              <a:spcBef>
                <a:spcPts val="600"/>
              </a:spcBef>
              <a:buFontTx/>
              <a:buNone/>
              <a:defRPr/>
            </a:lvl9pPr>
          </a:lstStyle>
          <a:p>
            <a:pPr lvl="0"/>
            <a:r>
              <a:rPr lang="en-US" dirty="0"/>
              <a:t>[Contact information]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A885557-A4C5-5248-8B86-F4C1B1A92E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91047" y="2194560"/>
            <a:ext cx="2560320" cy="2698115"/>
          </a:xfrm>
        </p:spPr>
        <p:txBody>
          <a:bodyPr/>
          <a:lstStyle>
            <a:lvl1pPr marL="0" indent="0">
              <a:spcBef>
                <a:spcPts val="600"/>
              </a:spcBef>
              <a:buFontTx/>
              <a:buNone/>
              <a:defRPr/>
            </a:lvl1pPr>
            <a:lvl2pPr marL="0" indent="0">
              <a:spcBef>
                <a:spcPts val="600"/>
              </a:spcBef>
              <a:buFontTx/>
              <a:buNone/>
              <a:defRPr/>
            </a:lvl2pPr>
            <a:lvl3pPr marL="0" indent="0">
              <a:spcBef>
                <a:spcPts val="600"/>
              </a:spcBef>
              <a:buFontTx/>
              <a:buNone/>
              <a:defRPr/>
            </a:lvl3pPr>
            <a:lvl4pPr marL="0" indent="0">
              <a:spcBef>
                <a:spcPts val="600"/>
              </a:spcBef>
              <a:buFontTx/>
              <a:buNone/>
              <a:defRPr/>
            </a:lvl4pPr>
            <a:lvl5pPr marL="0" indent="0">
              <a:spcBef>
                <a:spcPts val="600"/>
              </a:spcBef>
              <a:buFontTx/>
              <a:buNone/>
              <a:defRPr/>
            </a:lvl5pPr>
            <a:lvl6pPr marL="0" indent="0">
              <a:spcBef>
                <a:spcPts val="600"/>
              </a:spcBef>
              <a:buFontTx/>
              <a:buNone/>
              <a:defRPr/>
            </a:lvl6pPr>
            <a:lvl7pPr marL="0" indent="0">
              <a:spcBef>
                <a:spcPts val="600"/>
              </a:spcBef>
              <a:buFontTx/>
              <a:buNone/>
              <a:defRPr/>
            </a:lvl7pPr>
            <a:lvl8pPr marL="0" indent="0">
              <a:spcBef>
                <a:spcPts val="600"/>
              </a:spcBef>
              <a:buFontTx/>
              <a:buNone/>
              <a:defRPr/>
            </a:lvl8pPr>
            <a:lvl9pPr marL="0" indent="0">
              <a:spcBef>
                <a:spcPts val="600"/>
              </a:spcBef>
              <a:buFontTx/>
              <a:buNone/>
              <a:defRPr/>
            </a:lvl9pPr>
          </a:lstStyle>
          <a:p>
            <a:pPr lvl="0"/>
            <a:r>
              <a:rPr lang="en-US" dirty="0"/>
              <a:t>[Optional contact information]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D71238BA-3743-B84D-87C6-D8A2E33326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72518" y="2194560"/>
            <a:ext cx="2560320" cy="2698115"/>
          </a:xfrm>
        </p:spPr>
        <p:txBody>
          <a:bodyPr/>
          <a:lstStyle>
            <a:lvl1pPr marL="0" indent="0">
              <a:spcBef>
                <a:spcPts val="600"/>
              </a:spcBef>
              <a:buFontTx/>
              <a:buNone/>
              <a:defRPr/>
            </a:lvl1pPr>
            <a:lvl2pPr marL="0" indent="0">
              <a:spcBef>
                <a:spcPts val="600"/>
              </a:spcBef>
              <a:buFontTx/>
              <a:buNone/>
              <a:defRPr/>
            </a:lvl2pPr>
            <a:lvl3pPr marL="0" indent="0">
              <a:spcBef>
                <a:spcPts val="600"/>
              </a:spcBef>
              <a:buFontTx/>
              <a:buNone/>
              <a:defRPr/>
            </a:lvl3pPr>
            <a:lvl4pPr marL="0" indent="0">
              <a:spcBef>
                <a:spcPts val="600"/>
              </a:spcBef>
              <a:buFontTx/>
              <a:buNone/>
              <a:defRPr/>
            </a:lvl4pPr>
            <a:lvl5pPr marL="0" indent="0">
              <a:spcBef>
                <a:spcPts val="600"/>
              </a:spcBef>
              <a:buFontTx/>
              <a:buNone/>
              <a:defRPr/>
            </a:lvl5pPr>
            <a:lvl6pPr marL="0" indent="0">
              <a:spcBef>
                <a:spcPts val="600"/>
              </a:spcBef>
              <a:buFontTx/>
              <a:buNone/>
              <a:defRPr/>
            </a:lvl6pPr>
            <a:lvl7pPr marL="0" indent="0">
              <a:spcBef>
                <a:spcPts val="600"/>
              </a:spcBef>
              <a:buFontTx/>
              <a:buNone/>
              <a:defRPr/>
            </a:lvl7pPr>
            <a:lvl8pPr marL="0" indent="0">
              <a:spcBef>
                <a:spcPts val="600"/>
              </a:spcBef>
              <a:buFontTx/>
              <a:buNone/>
              <a:defRPr/>
            </a:lvl8pPr>
            <a:lvl9pPr marL="0" indent="0">
              <a:spcBef>
                <a:spcPts val="600"/>
              </a:spcBef>
              <a:buFontTx/>
              <a:buNone/>
              <a:defRPr/>
            </a:lvl9pPr>
          </a:lstStyle>
          <a:p>
            <a:pPr lvl="0"/>
            <a:r>
              <a:rPr lang="en-US" dirty="0"/>
              <a:t>[Optional contact information]</a:t>
            </a:r>
          </a:p>
        </p:txBody>
      </p:sp>
    </p:spTree>
    <p:extLst>
      <p:ext uri="{BB962C8B-B14F-4D97-AF65-F5344CB8AC3E}">
        <p14:creationId xmlns:p14="http://schemas.microsoft.com/office/powerpoint/2010/main" val="114972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686">
          <p15:clr>
            <a:srgbClr val="FBAE40"/>
          </p15:clr>
        </p15:guide>
        <p15:guide id="2" pos="2072">
          <p15:clr>
            <a:srgbClr val="FBAE40"/>
          </p15:clr>
        </p15:guide>
        <p15:guide id="3" pos="1872">
          <p15:clr>
            <a:srgbClr val="FBAE40"/>
          </p15:clr>
        </p15:guide>
        <p15:guide id="4" pos="3886">
          <p15:clr>
            <a:srgbClr val="FBAE40"/>
          </p15:clr>
        </p15:guide>
        <p15:guide id="5" orient="horz" pos="138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7D43C-8061-4F4B-A58C-537B44EA7F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CB52D-820B-4886-993D-F1BD3CE0A1B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1480" y="1417321"/>
            <a:ext cx="8321040" cy="3246754"/>
          </a:xfrm>
        </p:spPr>
        <p:txBody>
          <a:bodyPr numCol="3" spcCol="365760"/>
          <a:lstStyle>
            <a:lvl1pPr marL="0" indent="0">
              <a:spcBef>
                <a:spcPts val="1200"/>
              </a:spcBef>
              <a:buFontTx/>
              <a:buNone/>
              <a:tabLst>
                <a:tab pos="341710" algn="l"/>
              </a:tabLst>
              <a:defRPr b="1"/>
            </a:lvl1pPr>
            <a:lvl2pPr marL="0" indent="0">
              <a:spcBef>
                <a:spcPts val="600"/>
              </a:spcBef>
              <a:buFontTx/>
              <a:buNone/>
              <a:tabLst>
                <a:tab pos="341710" algn="l"/>
              </a:tabLst>
              <a:defRPr/>
            </a:lvl2pPr>
            <a:lvl3pPr marL="484632" indent="-136922">
              <a:tabLst/>
              <a:defRPr/>
            </a:lvl3pPr>
            <a:lvl4pPr marL="617220" indent="-136922">
              <a:tabLst/>
              <a:defRPr/>
            </a:lvl4pPr>
            <a:lvl5pPr marL="758952" indent="-136922">
              <a:tabLst/>
              <a:defRPr/>
            </a:lvl5pPr>
            <a:lvl6pPr marL="891540" indent="-136922">
              <a:tabLst/>
              <a:defRPr/>
            </a:lvl6pPr>
            <a:lvl7pPr marL="1033272" indent="-136922">
              <a:tabLst/>
              <a:defRPr/>
            </a:lvl7pPr>
            <a:lvl8pPr marL="1165860" indent="-136922">
              <a:tabLst/>
              <a:defRPr/>
            </a:lvl8pPr>
            <a:lvl9pPr marL="1307592" indent="-136922">
              <a:tabLst/>
              <a:defRPr/>
            </a:lvl9pPr>
          </a:lstStyle>
          <a:p>
            <a:pPr lvl="0"/>
            <a:r>
              <a:rPr lang="en-US" dirty="0"/>
              <a:t>[Section title]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03D2708-6BA0-4A59-BB45-BA25910EB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[Presentation title]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49372-BC99-44B1-93F3-52B055BA1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94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872" userDrawn="1">
          <p15:clr>
            <a:srgbClr val="FBAE40"/>
          </p15:clr>
        </p15:guide>
        <p15:guide id="2" pos="2074" userDrawn="1">
          <p15:clr>
            <a:srgbClr val="FBAE40"/>
          </p15:clr>
        </p15:guide>
        <p15:guide id="3" pos="3688" userDrawn="1">
          <p15:clr>
            <a:srgbClr val="FBAE40"/>
          </p15:clr>
        </p15:guide>
        <p15:guide id="4" pos="3888" userDrawn="1">
          <p15:clr>
            <a:srgbClr val="FBAE40"/>
          </p15:clr>
        </p15:guide>
        <p15:guide id="5" orient="horz" pos="402" userDrawn="1">
          <p15:clr>
            <a:srgbClr val="FBAE40"/>
          </p15:clr>
        </p15:guide>
        <p15:guide id="6" orient="horz" pos="892" userDrawn="1">
          <p15:clr>
            <a:srgbClr val="FBAE40"/>
          </p15:clr>
        </p15:guide>
        <p15:guide id="7" orient="horz" pos="808" userDrawn="1">
          <p15:clr>
            <a:srgbClr val="FBAE40"/>
          </p15:clr>
        </p15:guide>
        <p15:guide id="8" orient="horz" pos="29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7D43C-8061-4F4B-A58C-537B44EA7F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1" y="1009156"/>
            <a:ext cx="3977639" cy="3654919"/>
          </a:xfrm>
        </p:spPr>
        <p:txBody>
          <a:bodyPr/>
          <a:lstStyle>
            <a:lvl1pPr>
              <a:lnSpc>
                <a:spcPct val="90000"/>
              </a:lnSpc>
              <a:defRPr sz="3200" spc="0" baseline="0"/>
            </a:lvl1pPr>
          </a:lstStyle>
          <a:p>
            <a:r>
              <a:rPr lang="en-US" dirty="0"/>
              <a:t>[Slide title]</a:t>
            </a:r>
          </a:p>
        </p:txBody>
      </p:sp>
      <p:cxnSp>
        <p:nvCxnSpPr>
          <p:cNvPr id="9" name="Line">
            <a:extLst>
              <a:ext uri="{FF2B5EF4-FFF2-40B4-BE49-F238E27FC236}">
                <a16:creationId xmlns:a16="http://schemas.microsoft.com/office/drawing/2014/main" id="{BCCCE9B1-C0E2-274F-A123-1D0899A44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52595" y="1009156"/>
            <a:ext cx="3977639" cy="0"/>
          </a:xfrm>
          <a:prstGeom prst="line">
            <a:avLst/>
          </a:prstGeom>
          <a:ln w="12700" cap="flat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CB52D-820B-4886-993D-F1BD3CE0A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595" y="1280160"/>
            <a:ext cx="3977639" cy="338328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03D2708-6BA0-4A59-BB45-BA25910EB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[Presentation title]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49372-BC99-44B1-93F3-52B055BA1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42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4" pos="2992" userDrawn="1">
          <p15:clr>
            <a:srgbClr val="FBAE40"/>
          </p15:clr>
        </p15:guide>
        <p15:guide id="6" orient="horz" pos="402">
          <p15:clr>
            <a:srgbClr val="FBAE40"/>
          </p15:clr>
        </p15:guide>
        <p15:guide id="8" orient="horz" pos="634" userDrawn="1">
          <p15:clr>
            <a:srgbClr val="FBAE40"/>
          </p15:clr>
        </p15:guide>
        <p15:guide id="9" pos="2766" userDrawn="1">
          <p15:clr>
            <a:srgbClr val="FBAE40"/>
          </p15:clr>
        </p15:guide>
        <p15:guide id="10" orient="horz" pos="293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7D43C-8061-4F4B-A58C-537B44EA7F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CB52D-820B-4886-993D-F1BD3CE0A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1417319"/>
            <a:ext cx="6172200" cy="324675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03D2708-6BA0-4A59-BB45-BA25910EB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[Presentation title]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49372-BC99-44B1-93F3-52B055BA1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82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6" orient="horz" pos="402" userDrawn="1">
          <p15:clr>
            <a:srgbClr val="FBAE40"/>
          </p15:clr>
        </p15:guide>
        <p15:guide id="7" orient="horz" pos="892" userDrawn="1">
          <p15:clr>
            <a:srgbClr val="FBAE40"/>
          </p15:clr>
        </p15:guide>
        <p15:guide id="8" orient="horz" pos="808" userDrawn="1">
          <p15:clr>
            <a:srgbClr val="FBAE40"/>
          </p15:clr>
        </p15:guide>
        <p15:guide id="9" orient="horz" pos="293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- Dark Blue">
    <p:bg>
      <p:bgPr>
        <a:solidFill>
          <a:srgbClr val="0028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rewell Health" descr="Corewell Health">
            <a:extLst>
              <a:ext uri="{FF2B5EF4-FFF2-40B4-BE49-F238E27FC236}">
                <a16:creationId xmlns:a16="http://schemas.microsoft.com/office/drawing/2014/main" id="{30623C9A-2A14-4616-E50A-DCAFCAA8EC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7117531" y="226695"/>
            <a:ext cx="1679787" cy="3657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77D43C-8061-4F4B-A58C-537B44EA7F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CB52D-820B-4886-993D-F1BD3CE0A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1417319"/>
            <a:ext cx="6172200" cy="324675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03D2708-6BA0-4A59-BB45-BA25910EB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[Presentation title]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49372-BC99-44B1-93F3-52B055BA1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5102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6" orient="horz" pos="402">
          <p15:clr>
            <a:srgbClr val="FBAE40"/>
          </p15:clr>
        </p15:guide>
        <p15:guide id="7" orient="horz" pos="892">
          <p15:clr>
            <a:srgbClr val="FBAE40"/>
          </p15:clr>
        </p15:guide>
        <p15:guide id="8" orient="horz" pos="808">
          <p15:clr>
            <a:srgbClr val="FBAE40"/>
          </p15:clr>
        </p15:guide>
        <p15:guide id="9" orient="horz" pos="293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44369-EC00-C14E-B713-D27C9B058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83941-3469-4946-BCE6-FA84F7323A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9575" y="1417320"/>
            <a:ext cx="3977640" cy="324675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A127C-C71C-410F-8BEA-B1AA4E4DB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52594" y="1417320"/>
            <a:ext cx="3977640" cy="324675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AF82DC-6F49-495E-84A3-282D5A722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[Presentation title]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1E30D8-4EF8-495A-8824-D819A46BF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90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765" userDrawn="1">
          <p15:clr>
            <a:srgbClr val="FBAE40"/>
          </p15:clr>
        </p15:guide>
        <p15:guide id="2" pos="2993" userDrawn="1">
          <p15:clr>
            <a:srgbClr val="FBAE40"/>
          </p15:clr>
        </p15:guide>
        <p15:guide id="3" orient="horz" pos="402" userDrawn="1">
          <p15:clr>
            <a:srgbClr val="FBAE40"/>
          </p15:clr>
        </p15:guide>
        <p15:guide id="4" orient="horz" pos="892" userDrawn="1">
          <p15:clr>
            <a:srgbClr val="FBAE40"/>
          </p15:clr>
        </p15:guide>
        <p15:guide id="5" orient="horz" pos="808" userDrawn="1">
          <p15:clr>
            <a:srgbClr val="FBAE40"/>
          </p15:clr>
        </p15:guide>
        <p15:guide id="6" orient="horz" pos="293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79843-6209-3C43-84CB-8817E397D7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" y="640080"/>
            <a:ext cx="8318754" cy="640080"/>
          </a:xfrm>
        </p:spPr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83941-3469-4946-BCE6-FA84F7323A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1480" y="1417320"/>
            <a:ext cx="2560320" cy="324675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A127C-C71C-410F-8BEA-B1AA4E4DB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90697" y="1417320"/>
            <a:ext cx="2560320" cy="324675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48592F68-1A92-1442-9565-3EF907A57B3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69914" y="1417320"/>
            <a:ext cx="2560320" cy="32467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AF82DC-6F49-495E-84A3-282D5A722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[Presentation title]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941E30D8-4EF8-495A-8824-D819A46BF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14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072" userDrawn="1">
          <p15:clr>
            <a:srgbClr val="FBAE40"/>
          </p15:clr>
        </p15:guide>
        <p15:guide id="2" pos="1872" userDrawn="1">
          <p15:clr>
            <a:srgbClr val="FBAE40"/>
          </p15:clr>
        </p15:guide>
        <p15:guide id="3" pos="3686" userDrawn="1">
          <p15:clr>
            <a:srgbClr val="FBAE40"/>
          </p15:clr>
        </p15:guide>
        <p15:guide id="4" pos="3886" userDrawn="1">
          <p15:clr>
            <a:srgbClr val="FBAE40"/>
          </p15:clr>
        </p15:guide>
        <p15:guide id="5" orient="horz" pos="402" userDrawn="1">
          <p15:clr>
            <a:srgbClr val="FBAE40"/>
          </p15:clr>
        </p15:guide>
        <p15:guide id="6" orient="horz" pos="892" userDrawn="1">
          <p15:clr>
            <a:srgbClr val="FBAE40"/>
          </p15:clr>
        </p15:guide>
        <p15:guide id="7" orient="horz" pos="808" userDrawn="1">
          <p15:clr>
            <a:srgbClr val="FBAE40"/>
          </p15:clr>
        </p15:guide>
        <p15:guide id="8" orient="horz" pos="29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49F51EA-7190-7747-950C-E60F32FD5A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" y="640080"/>
            <a:ext cx="8318754" cy="640080"/>
          </a:xfrm>
        </p:spPr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83941-3469-4946-BCE6-FA84F7323A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1480" y="1417321"/>
            <a:ext cx="5440680" cy="3246754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A127C-C71C-410F-8BEA-B1AA4E4DB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9914" y="1417321"/>
            <a:ext cx="2560320" cy="3246754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99E07BA-A10D-BC4F-976C-2D3F4A491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[Presentation title]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67FB1D32-3E1C-554A-A887-047CEBF6A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73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3" pos="3688" userDrawn="1">
          <p15:clr>
            <a:srgbClr val="FBAE40"/>
          </p15:clr>
        </p15:guide>
        <p15:guide id="4" pos="3886" userDrawn="1">
          <p15:clr>
            <a:srgbClr val="FBAE40"/>
          </p15:clr>
        </p15:guide>
        <p15:guide id="5" orient="horz" pos="402" userDrawn="1">
          <p15:clr>
            <a:srgbClr val="FBAE40"/>
          </p15:clr>
        </p15:guide>
        <p15:guide id="6" orient="horz" pos="892" userDrawn="1">
          <p15:clr>
            <a:srgbClr val="FBAE40"/>
          </p15:clr>
        </p15:guide>
        <p15:guide id="7" orient="horz" pos="808" userDrawn="1">
          <p15:clr>
            <a:srgbClr val="FBAE40"/>
          </p15:clr>
        </p15:guide>
        <p15:guide id="8" orient="horz" pos="29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7265B6A6-5588-A371-AC24-571E051E4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hidden">
          <a:xfrm>
            <a:off x="1" y="5006340"/>
            <a:ext cx="9143998" cy="137160"/>
          </a:xfrm>
          <a:prstGeom prst="rect">
            <a:avLst/>
          </a:prstGeom>
          <a:solidFill>
            <a:srgbClr val="0ED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Corewell Health" descr="Corewell Health">
            <a:extLst>
              <a:ext uri="{FF2B5EF4-FFF2-40B4-BE49-F238E27FC236}">
                <a16:creationId xmlns:a16="http://schemas.microsoft.com/office/drawing/2014/main" id="{E1F2480D-D4BC-C0E8-AEF2-EF022C9582EB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7117531" y="226695"/>
            <a:ext cx="1679787" cy="36576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0C88FF-867A-4400-B205-E69EFB354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640080"/>
            <a:ext cx="8318754" cy="6400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[Slide title]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E4FC5-C208-4061-8E32-8B795BC19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1480" y="1417320"/>
            <a:ext cx="8318754" cy="3246120"/>
          </a:xfrm>
          <a:prstGeom prst="rect">
            <a:avLst/>
          </a:prstGeom>
        </p:spPr>
        <p:txBody>
          <a:bodyPr vert="horz" lIns="0" tIns="0" rIns="0" bIns="0" spcCol="36576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7149E2E3-DDD2-4884-B20C-8C7AE6FDE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1480" y="320040"/>
            <a:ext cx="3977640" cy="18288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[Presentation title]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12A93-F35D-41B8-A960-2FAFDF3C47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5914" y="4754880"/>
            <a:ext cx="274320" cy="13716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750" b="0">
                <a:solidFill>
                  <a:schemeClr val="tx1"/>
                </a:solidFill>
              </a:defRPr>
            </a:lvl1pPr>
          </a:lstStyle>
          <a:p>
            <a:fld id="{B58DE5F1-E0F9-4CCA-92B7-7A6FC4DFE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204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1" r:id="rId2"/>
    <p:sldLayoutId id="2147483663" r:id="rId3"/>
    <p:sldLayoutId id="2147483696" r:id="rId4"/>
    <p:sldLayoutId id="2147483650" r:id="rId5"/>
    <p:sldLayoutId id="2147483701" r:id="rId6"/>
    <p:sldLayoutId id="2147483652" r:id="rId7"/>
    <p:sldLayoutId id="2147483656" r:id="rId8"/>
    <p:sldLayoutId id="2147483661" r:id="rId9"/>
    <p:sldLayoutId id="2147483660" r:id="rId10"/>
    <p:sldLayoutId id="2147483699" r:id="rId11"/>
    <p:sldLayoutId id="2147483700" r:id="rId12"/>
    <p:sldLayoutId id="2147483697" r:id="rId13"/>
    <p:sldLayoutId id="2147483698" r:id="rId14"/>
    <p:sldLayoutId id="2147483704" r:id="rId15"/>
    <p:sldLayoutId id="2147483703" r:id="rId16"/>
    <p:sldLayoutId id="2147483702" r:id="rId17"/>
    <p:sldLayoutId id="2147483705" r:id="rId18"/>
    <p:sldLayoutId id="2147483651" r:id="rId19"/>
    <p:sldLayoutId id="2147483694" r:id="rId20"/>
    <p:sldLayoutId id="2147483690" r:id="rId21"/>
    <p:sldLayoutId id="2147483689" r:id="rId22"/>
    <p:sldLayoutId id="2147483693" r:id="rId23"/>
    <p:sldLayoutId id="2147483692" r:id="rId24"/>
    <p:sldLayoutId id="2147483680" r:id="rId25"/>
    <p:sldLayoutId id="2147483695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96012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3444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0" userDrawn="1">
          <p15:clr>
            <a:srgbClr val="F26B43"/>
          </p15:clr>
        </p15:guide>
        <p15:guide id="2" pos="258" userDrawn="1">
          <p15:clr>
            <a:srgbClr val="F26B43"/>
          </p15:clr>
        </p15:guide>
        <p15:guide id="3" pos="5501" userDrawn="1">
          <p15:clr>
            <a:srgbClr val="F26B43"/>
          </p15:clr>
        </p15:guide>
        <p15:guide id="7" orient="horz" pos="308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B027583-4D6B-C945-933A-65411BAB1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5426" y="2007869"/>
            <a:ext cx="5486400" cy="1564005"/>
          </a:xfrm>
        </p:spPr>
        <p:txBody>
          <a:bodyPr/>
          <a:lstStyle/>
          <a:p>
            <a:pPr algn="ctr"/>
            <a:r>
              <a:rPr lang="en-US" sz="2800" dirty="0"/>
              <a:t>Nursing Student Orientation</a:t>
            </a:r>
            <a:br>
              <a:rPr lang="en-US" sz="2800" dirty="0"/>
            </a:br>
            <a:br>
              <a:rPr lang="en-US" sz="400" dirty="0"/>
            </a:br>
            <a:r>
              <a:rPr lang="en-US" sz="2800" dirty="0"/>
              <a:t>Infection Prevention &amp; Control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9631B87F-7AB4-1E48-BE08-BA102B1C7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52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072D9F-4202-4ED5-865A-A99F0F308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A79D23-FBDE-4E75-8004-3C8BA833193C}"/>
              </a:ext>
            </a:extLst>
          </p:cNvPr>
          <p:cNvSpPr txBox="1"/>
          <p:nvPr/>
        </p:nvSpPr>
        <p:spPr>
          <a:xfrm>
            <a:off x="428625" y="698204"/>
            <a:ext cx="44580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Standard Precautions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EAFCD83E-9A06-4BB9-B996-FF7A82FCA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15" y="1859672"/>
            <a:ext cx="1495899" cy="1424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5A7AA41E-F749-48E9-8772-9D5AACF27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421" y="3596382"/>
            <a:ext cx="1865744" cy="1098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13B0B9-3865-4891-807D-C9C0FEE679B6}"/>
              </a:ext>
            </a:extLst>
          </p:cNvPr>
          <p:cNvSpPr txBox="1"/>
          <p:nvPr/>
        </p:nvSpPr>
        <p:spPr>
          <a:xfrm>
            <a:off x="657224" y="1543050"/>
            <a:ext cx="5704247" cy="225220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342900" indent="-34290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200" dirty="0"/>
              <a:t>Foundation for preventing transmission of</a:t>
            </a:r>
          </a:p>
          <a:p>
            <a:pPr>
              <a:lnSpc>
                <a:spcPct val="100000"/>
              </a:lnSpc>
              <a:buSzPct val="100000"/>
            </a:pPr>
            <a:r>
              <a:rPr lang="en-US" sz="2200" dirty="0"/>
              <a:t>    infectious agents during patient care.</a:t>
            </a:r>
            <a:endParaRPr lang="en-US" sz="800" dirty="0"/>
          </a:p>
          <a:p>
            <a:pPr>
              <a:lnSpc>
                <a:spcPct val="100000"/>
              </a:lnSpc>
              <a:buSzPct val="100000"/>
            </a:pPr>
            <a:endParaRPr lang="en-US" sz="800" dirty="0"/>
          </a:p>
          <a:p>
            <a:pPr marL="342900" indent="-34290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200" dirty="0"/>
              <a:t>Used in the care of ALL patients.</a:t>
            </a:r>
            <a:endParaRPr lang="en-US" sz="800" dirty="0"/>
          </a:p>
          <a:p>
            <a:pPr>
              <a:lnSpc>
                <a:spcPct val="100000"/>
              </a:lnSpc>
              <a:buSzPct val="100000"/>
            </a:pPr>
            <a:endParaRPr lang="en-US" sz="800" dirty="0"/>
          </a:p>
          <a:p>
            <a:pPr marL="342900" indent="-34290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200" dirty="0"/>
              <a:t>The amount/type of personal protective</a:t>
            </a:r>
          </a:p>
          <a:p>
            <a:pPr>
              <a:lnSpc>
                <a:spcPct val="100000"/>
              </a:lnSpc>
              <a:buSzPct val="100000"/>
            </a:pPr>
            <a:r>
              <a:rPr lang="en-US" sz="2200" dirty="0"/>
              <a:t>     equipment (PPE) worn, depends on the</a:t>
            </a:r>
          </a:p>
          <a:p>
            <a:pPr>
              <a:lnSpc>
                <a:spcPct val="100000"/>
              </a:lnSpc>
              <a:buSzPct val="100000"/>
            </a:pPr>
            <a:r>
              <a:rPr lang="en-US" sz="2200" dirty="0"/>
              <a:t>     task being performed.</a:t>
            </a:r>
          </a:p>
        </p:txBody>
      </p:sp>
    </p:spTree>
    <p:extLst>
      <p:ext uri="{BB962C8B-B14F-4D97-AF65-F5344CB8AC3E}">
        <p14:creationId xmlns:p14="http://schemas.microsoft.com/office/powerpoint/2010/main" val="2710305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072D9F-4202-4ED5-865A-A99F0F308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A79D23-FBDE-4E75-8004-3C8BA833193C}"/>
              </a:ext>
            </a:extLst>
          </p:cNvPr>
          <p:cNvSpPr txBox="1"/>
          <p:nvPr/>
        </p:nvSpPr>
        <p:spPr>
          <a:xfrm>
            <a:off x="438150" y="412454"/>
            <a:ext cx="44580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Standard Precautions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B387BFE-DBCE-4CD3-ABF8-90B3BA981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743" y="1250072"/>
            <a:ext cx="8632514" cy="319199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700" dirty="0"/>
              <a:t>     Before interactions, assess how/if you may come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700" dirty="0"/>
              <a:t>     into contact with blood/bodily fluids:</a:t>
            </a:r>
          </a:p>
          <a:p>
            <a:pPr marL="0" indent="0" algn="ctr">
              <a:buNone/>
            </a:pPr>
            <a:endParaRPr lang="en-US" sz="700" dirty="0"/>
          </a:p>
          <a:p>
            <a:pPr lvl="8">
              <a:buFont typeface="Arial" panose="020B0604020202020204" pitchFamily="34" charset="0"/>
              <a:buChar char="•"/>
            </a:pPr>
            <a:r>
              <a:rPr lang="en-US" sz="2100" dirty="0"/>
              <a:t>Wear gloves for potential exposure to hands</a:t>
            </a:r>
          </a:p>
          <a:p>
            <a:pPr lvl="6" algn="ctr"/>
            <a:endParaRPr lang="en-US" sz="1050" dirty="0"/>
          </a:p>
          <a:p>
            <a:pPr lvl="8">
              <a:buFont typeface="Arial" panose="020B0604020202020204" pitchFamily="34" charset="0"/>
              <a:buChar char="•"/>
            </a:pPr>
            <a:r>
              <a:rPr lang="en-US" sz="2100" dirty="0"/>
              <a:t>Wear a gown for potential exposure to clothing</a:t>
            </a:r>
          </a:p>
          <a:p>
            <a:pPr lvl="6" algn="ctr"/>
            <a:endParaRPr lang="en-US" sz="1050" dirty="0"/>
          </a:p>
          <a:p>
            <a:pPr lvl="8">
              <a:buFont typeface="Arial" panose="020B0604020202020204" pitchFamily="34" charset="0"/>
              <a:buChar char="•"/>
            </a:pPr>
            <a:r>
              <a:rPr lang="en-US" sz="2100" dirty="0"/>
              <a:t>Wear a mask for potential exposure to nose or mouth</a:t>
            </a:r>
          </a:p>
          <a:p>
            <a:pPr lvl="6" algn="ctr"/>
            <a:endParaRPr lang="en-US" sz="1050" dirty="0"/>
          </a:p>
          <a:p>
            <a:pPr lvl="8">
              <a:buFont typeface="Arial" panose="020B0604020202020204" pitchFamily="34" charset="0"/>
              <a:buChar char="•"/>
            </a:pPr>
            <a:r>
              <a:rPr lang="en-US" sz="2100" dirty="0"/>
              <a:t>Wear eye protection for potential exposure to eyes</a:t>
            </a:r>
          </a:p>
        </p:txBody>
      </p:sp>
      <p:pic>
        <p:nvPicPr>
          <p:cNvPr id="10" name="Picture 9" descr="Screen Clipping">
            <a:extLst>
              <a:ext uri="{FF2B5EF4-FFF2-40B4-BE49-F238E27FC236}">
                <a16:creationId xmlns:a16="http://schemas.microsoft.com/office/drawing/2014/main" id="{C56FB116-11DE-4197-8897-349C8FC18DD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rgbClr val="D86018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34" y="2080343"/>
            <a:ext cx="555674" cy="548640"/>
          </a:xfrm>
          <a:prstGeom prst="ellipse">
            <a:avLst/>
          </a:prstGeom>
        </p:spPr>
      </p:pic>
      <p:pic>
        <p:nvPicPr>
          <p:cNvPr id="11" name="Picture 10" descr="Screen Clipping">
            <a:extLst>
              <a:ext uri="{FF2B5EF4-FFF2-40B4-BE49-F238E27FC236}">
                <a16:creationId xmlns:a16="http://schemas.microsoft.com/office/drawing/2014/main" id="{D548D06B-1112-4C31-B46D-7559DF304F6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rgbClr val="009CA6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68" y="2666114"/>
            <a:ext cx="548640" cy="534572"/>
          </a:xfrm>
          <a:prstGeom prst="ellipse">
            <a:avLst/>
          </a:prstGeom>
        </p:spPr>
      </p:pic>
      <p:pic>
        <p:nvPicPr>
          <p:cNvPr id="12" name="Picture 2" descr="C:\Users\hama021118\AppData\Local\Microsoft\Windows\Temporary Internet Files\Content.IE5\GIY8WY5N\Protection_obligatoire_des_voies_respiratoires.svg[1].png">
            <a:extLst>
              <a:ext uri="{FF2B5EF4-FFF2-40B4-BE49-F238E27FC236}">
                <a16:creationId xmlns:a16="http://schemas.microsoft.com/office/drawing/2014/main" id="{9C6F08B8-360E-4FE6-AC82-F9928F5A2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rgbClr val="A7CE9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34" y="3237818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hama021118\AppData\Local\Microsoft\Windows\Temporary Internet Files\Content.IE5\1073T024\DIN_4844-2_D-M008.svg[1].png">
            <a:extLst>
              <a:ext uri="{FF2B5EF4-FFF2-40B4-BE49-F238E27FC236}">
                <a16:creationId xmlns:a16="http://schemas.microsoft.com/office/drawing/2014/main" id="{7B7D980F-41A0-41B5-A234-2D555BB73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rgbClr val="003DA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34" y="3804741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91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072D9F-4202-4ED5-865A-A99F0F308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12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6C6271-1957-432D-A7C4-4A602406AF72}"/>
              </a:ext>
            </a:extLst>
          </p:cNvPr>
          <p:cNvSpPr txBox="1"/>
          <p:nvPr/>
        </p:nvSpPr>
        <p:spPr>
          <a:xfrm>
            <a:off x="989330" y="1498895"/>
            <a:ext cx="6579870" cy="2946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100" dirty="0"/>
              <a:t>Used </a:t>
            </a:r>
            <a:r>
              <a:rPr lang="en-US" altLang="en-US" sz="2100" b="1" u="sng" dirty="0"/>
              <a:t>in addition </a:t>
            </a:r>
            <a:r>
              <a:rPr lang="en-US" altLang="en-US" sz="2100" dirty="0"/>
              <a:t>to standard precautions.</a:t>
            </a:r>
          </a:p>
          <a:p>
            <a:pPr>
              <a:lnSpc>
                <a:spcPct val="90000"/>
              </a:lnSpc>
            </a:pPr>
            <a:endParaRPr lang="en-US" altLang="en-US" sz="21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100" dirty="0"/>
              <a:t>When known or suspect multi-drug resistant</a:t>
            </a:r>
          </a:p>
          <a:p>
            <a:pPr>
              <a:lnSpc>
                <a:spcPct val="90000"/>
              </a:lnSpc>
            </a:pPr>
            <a:r>
              <a:rPr lang="en-US" altLang="en-US" sz="2100" dirty="0"/>
              <a:t>     organism (MDRO) or something that can be</a:t>
            </a:r>
          </a:p>
          <a:p>
            <a:pPr>
              <a:lnSpc>
                <a:spcPct val="90000"/>
              </a:lnSpc>
            </a:pPr>
            <a:r>
              <a:rPr lang="en-US" altLang="en-US" sz="2100" dirty="0"/>
              <a:t>     transmitted from patient to patient or between</a:t>
            </a:r>
          </a:p>
          <a:p>
            <a:pPr>
              <a:lnSpc>
                <a:spcPct val="90000"/>
              </a:lnSpc>
            </a:pPr>
            <a:r>
              <a:rPr lang="en-US" altLang="en-US" sz="2100" dirty="0"/>
              <a:t>     patients and staff.</a:t>
            </a:r>
          </a:p>
          <a:p>
            <a:pPr>
              <a:lnSpc>
                <a:spcPct val="90000"/>
              </a:lnSpc>
            </a:pPr>
            <a:endParaRPr lang="en-US" altLang="en-US" sz="21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100" dirty="0"/>
              <a:t>Based on HOW the virus or bacteria is transmitted.</a:t>
            </a:r>
          </a:p>
          <a:p>
            <a:pPr>
              <a:lnSpc>
                <a:spcPct val="100000"/>
              </a:lnSpc>
              <a:spcBef>
                <a:spcPts val="900"/>
              </a:spcBef>
              <a:buSzPct val="100000"/>
            </a:pP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7691B8-EBD5-45C0-B143-4934963961C1}"/>
              </a:ext>
            </a:extLst>
          </p:cNvPr>
          <p:cNvSpPr txBox="1"/>
          <p:nvPr/>
        </p:nvSpPr>
        <p:spPr>
          <a:xfrm>
            <a:off x="673099" y="698205"/>
            <a:ext cx="60674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Transmission-Based Precautions</a:t>
            </a:r>
          </a:p>
        </p:txBody>
      </p:sp>
    </p:spTree>
    <p:extLst>
      <p:ext uri="{BB962C8B-B14F-4D97-AF65-F5344CB8AC3E}">
        <p14:creationId xmlns:p14="http://schemas.microsoft.com/office/powerpoint/2010/main" val="2871801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072D9F-4202-4ED5-865A-A99F0F308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7691B8-EBD5-45C0-B143-4934963961C1}"/>
              </a:ext>
            </a:extLst>
          </p:cNvPr>
          <p:cNvSpPr txBox="1"/>
          <p:nvPr/>
        </p:nvSpPr>
        <p:spPr>
          <a:xfrm>
            <a:off x="281304" y="491939"/>
            <a:ext cx="55860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How are diseases transmitted?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B53DA45D-82E4-4D31-9BE7-49C602A6D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" y="2078950"/>
            <a:ext cx="1828799" cy="1607344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9BF1AB22-5BED-4E4D-AC4D-3EA0494F2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112650"/>
            <a:ext cx="2000250" cy="1230500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466A43B5-E719-44D5-9B29-573CAB1691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7" r="4345"/>
          <a:stretch/>
        </p:blipFill>
        <p:spPr bwMode="auto">
          <a:xfrm>
            <a:off x="6477000" y="3422094"/>
            <a:ext cx="2057400" cy="1109067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B1AA78-24BE-4444-937D-1D19E4A70A7B}"/>
              </a:ext>
            </a:extLst>
          </p:cNvPr>
          <p:cNvSpPr txBox="1"/>
          <p:nvPr/>
        </p:nvSpPr>
        <p:spPr>
          <a:xfrm>
            <a:off x="6887845" y="2654022"/>
            <a:ext cx="1235710" cy="457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00000"/>
              </a:lnSpc>
              <a:spcBef>
                <a:spcPts val="900"/>
              </a:spcBef>
              <a:buSzPct val="100000"/>
            </a:pPr>
            <a:r>
              <a:rPr lang="en-US" sz="2800" b="1" dirty="0"/>
              <a:t>Droplet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A49144-A31D-483A-9077-8CC6389E77CC}"/>
              </a:ext>
            </a:extLst>
          </p:cNvPr>
          <p:cNvSpPr txBox="1"/>
          <p:nvPr/>
        </p:nvSpPr>
        <p:spPr>
          <a:xfrm>
            <a:off x="914400" y="1358110"/>
            <a:ext cx="1554480" cy="45085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00000"/>
              </a:lnSpc>
              <a:spcBef>
                <a:spcPts val="900"/>
              </a:spcBef>
              <a:buSzPct val="100000"/>
            </a:pPr>
            <a:r>
              <a:rPr lang="en-US" sz="2800" b="1" dirty="0"/>
              <a:t>Contact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21C2A7-67D4-4A69-B9EB-067B24B7BAAA}"/>
              </a:ext>
            </a:extLst>
          </p:cNvPr>
          <p:cNvSpPr txBox="1"/>
          <p:nvPr/>
        </p:nvSpPr>
        <p:spPr>
          <a:xfrm>
            <a:off x="914400" y="3976627"/>
            <a:ext cx="1463040" cy="48748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00000"/>
              </a:lnSpc>
              <a:spcBef>
                <a:spcPts val="900"/>
              </a:spcBef>
              <a:buSzPct val="100000"/>
            </a:pPr>
            <a:r>
              <a:rPr lang="en-US" sz="2800" b="1" dirty="0"/>
              <a:t>Airborne</a:t>
            </a:r>
          </a:p>
        </p:txBody>
      </p:sp>
      <p:sp>
        <p:nvSpPr>
          <p:cNvPr id="12" name="Right Arrow 4">
            <a:extLst>
              <a:ext uri="{FF2B5EF4-FFF2-40B4-BE49-F238E27FC236}">
                <a16:creationId xmlns:a16="http://schemas.microsoft.com/office/drawing/2014/main" id="{56EB92EC-D7CC-4C7D-90EE-31A4D54C9415}"/>
              </a:ext>
            </a:extLst>
          </p:cNvPr>
          <p:cNvSpPr/>
          <p:nvPr/>
        </p:nvSpPr>
        <p:spPr>
          <a:xfrm>
            <a:off x="3276601" y="1260808"/>
            <a:ext cx="2590800" cy="514350"/>
          </a:xfrm>
          <a:prstGeom prst="rightArrow">
            <a:avLst/>
          </a:prstGeom>
          <a:solidFill>
            <a:srgbClr val="F57B17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9C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Left Arrow 7">
            <a:extLst>
              <a:ext uri="{FF2B5EF4-FFF2-40B4-BE49-F238E27FC236}">
                <a16:creationId xmlns:a16="http://schemas.microsoft.com/office/drawing/2014/main" id="{8AF03DE9-6D85-4B47-9D05-C977118629EE}"/>
              </a:ext>
            </a:extLst>
          </p:cNvPr>
          <p:cNvSpPr/>
          <p:nvPr/>
        </p:nvSpPr>
        <p:spPr>
          <a:xfrm>
            <a:off x="3276600" y="2647950"/>
            <a:ext cx="2590800" cy="514350"/>
          </a:xfrm>
          <a:prstGeom prst="leftArrow">
            <a:avLst/>
          </a:prstGeom>
          <a:solidFill>
            <a:srgbClr val="53A9AD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ight Arrow 6">
            <a:extLst>
              <a:ext uri="{FF2B5EF4-FFF2-40B4-BE49-F238E27FC236}">
                <a16:creationId xmlns:a16="http://schemas.microsoft.com/office/drawing/2014/main" id="{9A74A933-B781-4DFE-9B25-87E657AC16F4}"/>
              </a:ext>
            </a:extLst>
          </p:cNvPr>
          <p:cNvSpPr/>
          <p:nvPr/>
        </p:nvSpPr>
        <p:spPr>
          <a:xfrm>
            <a:off x="3276600" y="3841759"/>
            <a:ext cx="2590800" cy="571500"/>
          </a:xfrm>
          <a:prstGeom prst="rightArrow">
            <a:avLst/>
          </a:prstGeom>
          <a:solidFill>
            <a:srgbClr val="8A3CC4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3844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072D9F-4202-4ED5-865A-A99F0F308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14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4EA1A5-C41C-42A8-BDE2-111187503D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0" r="1986"/>
          <a:stretch/>
        </p:blipFill>
        <p:spPr>
          <a:xfrm>
            <a:off x="183918" y="1317122"/>
            <a:ext cx="2136626" cy="27872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535BBD-1C63-4273-8A49-67A177673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037" y="1317122"/>
            <a:ext cx="2160832" cy="2797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E10742-1BA7-4BB8-9A77-4734FC63FC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362" y="1317122"/>
            <a:ext cx="2120709" cy="27978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E4F5C9-BCE7-411B-8B2D-E3685A62DA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3564" y="1257300"/>
            <a:ext cx="2120709" cy="28470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74301F-7CEA-43E2-90B4-91177481E0EB}"/>
              </a:ext>
            </a:extLst>
          </p:cNvPr>
          <p:cNvSpPr txBox="1"/>
          <p:nvPr/>
        </p:nvSpPr>
        <p:spPr>
          <a:xfrm>
            <a:off x="250204" y="550196"/>
            <a:ext cx="2160833" cy="56105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00000"/>
              </a:lnSpc>
              <a:spcBef>
                <a:spcPts val="900"/>
              </a:spcBef>
              <a:buSzPct val="100000"/>
            </a:pPr>
            <a:r>
              <a:rPr lang="en-US" sz="2800" b="1" dirty="0"/>
              <a:t>Precautions</a:t>
            </a:r>
          </a:p>
        </p:txBody>
      </p:sp>
    </p:spTree>
    <p:extLst>
      <p:ext uri="{BB962C8B-B14F-4D97-AF65-F5344CB8AC3E}">
        <p14:creationId xmlns:p14="http://schemas.microsoft.com/office/powerpoint/2010/main" val="1879857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072D9F-4202-4ED5-865A-A99F0F308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15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6C6271-1957-432D-A7C4-4A602406AF72}"/>
              </a:ext>
            </a:extLst>
          </p:cNvPr>
          <p:cNvSpPr txBox="1"/>
          <p:nvPr/>
        </p:nvSpPr>
        <p:spPr>
          <a:xfrm>
            <a:off x="1365250" y="1386206"/>
            <a:ext cx="5626100" cy="3180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indent="0" algn="ctr">
              <a:buNone/>
            </a:pPr>
            <a:r>
              <a:rPr lang="en-US" sz="2400" b="1" u="sng" dirty="0"/>
              <a:t>Who?</a:t>
            </a:r>
          </a:p>
          <a:p>
            <a:pPr marL="0" indent="0" algn="ctr">
              <a:buNone/>
            </a:pPr>
            <a:r>
              <a:rPr lang="en-US" sz="2400" dirty="0"/>
              <a:t>Everyone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b="1" u="sng" dirty="0"/>
              <a:t>What?</a:t>
            </a:r>
          </a:p>
          <a:p>
            <a:pPr marL="0" indent="0" algn="ctr">
              <a:buNone/>
            </a:pPr>
            <a:r>
              <a:rPr lang="en-US" sz="2400" dirty="0"/>
              <a:t>Patient Care Equipment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b="1" u="sng" dirty="0"/>
              <a:t>When?</a:t>
            </a:r>
          </a:p>
          <a:p>
            <a:pPr marL="0" indent="0" algn="ctr">
              <a:buNone/>
            </a:pPr>
            <a:r>
              <a:rPr lang="en-US" sz="2400" dirty="0"/>
              <a:t>Between Every Patient</a:t>
            </a:r>
          </a:p>
          <a:p>
            <a:pPr>
              <a:lnSpc>
                <a:spcPct val="100000"/>
              </a:lnSpc>
              <a:spcBef>
                <a:spcPts val="900"/>
              </a:spcBef>
              <a:buSzPct val="100000"/>
            </a:pP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7691B8-EBD5-45C0-B143-4934963961C1}"/>
              </a:ext>
            </a:extLst>
          </p:cNvPr>
          <p:cNvSpPr txBox="1"/>
          <p:nvPr/>
        </p:nvSpPr>
        <p:spPr>
          <a:xfrm>
            <a:off x="504825" y="576895"/>
            <a:ext cx="38385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Cleaning/Disinfection</a:t>
            </a:r>
          </a:p>
        </p:txBody>
      </p:sp>
    </p:spTree>
    <p:extLst>
      <p:ext uri="{BB962C8B-B14F-4D97-AF65-F5344CB8AC3E}">
        <p14:creationId xmlns:p14="http://schemas.microsoft.com/office/powerpoint/2010/main" val="3282088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072D9F-4202-4ED5-865A-A99F0F308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16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6C6271-1957-432D-A7C4-4A602406AF72}"/>
              </a:ext>
            </a:extLst>
          </p:cNvPr>
          <p:cNvSpPr txBox="1"/>
          <p:nvPr/>
        </p:nvSpPr>
        <p:spPr>
          <a:xfrm>
            <a:off x="504824" y="1595346"/>
            <a:ext cx="8088250" cy="239245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 Light"/>
              </a:rPr>
              <a:t>For “non-critical items” that come into contact with intact skin</a:t>
            </a:r>
          </a:p>
          <a:p>
            <a:pPr marL="457200" indent="-342900" defTabSz="4572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 Light"/>
              </a:rPr>
              <a:t>Includes IV pumps, bedside tables, computers, keyboards, </a:t>
            </a:r>
          </a:p>
          <a:p>
            <a:pPr marL="114300" defTabSz="457200"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cs typeface="Calibri Light"/>
              </a:rPr>
              <a:t> 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 Light"/>
              </a:rPr>
              <a:t>WOWs, bedside commodes, etc.</a:t>
            </a:r>
          </a:p>
          <a:p>
            <a:pPr marL="114300" defTabSz="457200"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 Light"/>
            </a:endParaRPr>
          </a:p>
          <a:p>
            <a:pPr marL="114300" defTabSz="457200">
              <a:spcBef>
                <a:spcPts val="400"/>
              </a:spcBef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 Light"/>
              </a:rPr>
              <a:t>Kills most bacteria, some fungi and viruses</a:t>
            </a:r>
          </a:p>
          <a:p>
            <a:pPr marL="114300" defTabSz="457200">
              <a:spcBef>
                <a:spcPts val="400"/>
              </a:spcBef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 Light"/>
            </a:endParaRPr>
          </a:p>
          <a:p>
            <a:pPr marL="114300" defTabSz="457200">
              <a:spcBef>
                <a:spcPts val="400"/>
              </a:spcBef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cs typeface="Calibri Light"/>
              </a:rPr>
              <a:t>Refer to label for wet contact time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7691B8-EBD5-45C0-B143-4934963961C1}"/>
              </a:ext>
            </a:extLst>
          </p:cNvPr>
          <p:cNvSpPr txBox="1"/>
          <p:nvPr/>
        </p:nvSpPr>
        <p:spPr>
          <a:xfrm>
            <a:off x="367664" y="722477"/>
            <a:ext cx="82254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Cleaning/Disinfection – Low Level Disinfection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48C9E9-C453-452F-A9AF-BC7A18C956A8}"/>
              </a:ext>
            </a:extLst>
          </p:cNvPr>
          <p:cNvSpPr txBox="1"/>
          <p:nvPr/>
        </p:nvSpPr>
        <p:spPr>
          <a:xfrm>
            <a:off x="3802644" y="4524048"/>
            <a:ext cx="45031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900" dirty="0">
                <a:solidFill>
                  <a:prstClr val="black"/>
                </a:solidFill>
                <a:latin typeface="Calibri"/>
              </a:rPr>
              <a:t>https://www.cdc.gov/infectioncontrol/guidelines/environmental/background/services.html</a:t>
            </a:r>
          </a:p>
        </p:txBody>
      </p:sp>
    </p:spTree>
    <p:extLst>
      <p:ext uri="{BB962C8B-B14F-4D97-AF65-F5344CB8AC3E}">
        <p14:creationId xmlns:p14="http://schemas.microsoft.com/office/powerpoint/2010/main" val="218191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072D9F-4202-4ED5-865A-A99F0F308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7691B8-EBD5-45C0-B143-4934963961C1}"/>
              </a:ext>
            </a:extLst>
          </p:cNvPr>
          <p:cNvSpPr txBox="1"/>
          <p:nvPr/>
        </p:nvSpPr>
        <p:spPr>
          <a:xfrm>
            <a:off x="230504" y="581455"/>
            <a:ext cx="82254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Cleaning/Disinfection – Low Level Disinfection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7E9E98D4-03A2-4987-813E-B555F61070B2}"/>
              </a:ext>
            </a:extLst>
          </p:cNvPr>
          <p:cNvSpPr txBox="1">
            <a:spLocks/>
          </p:cNvSpPr>
          <p:nvPr/>
        </p:nvSpPr>
        <p:spPr>
          <a:xfrm>
            <a:off x="333398" y="1093014"/>
            <a:ext cx="2626234" cy="578779"/>
          </a:xfrm>
          <a:prstGeom prst="rect">
            <a:avLst/>
          </a:prstGeom>
          <a:solidFill>
            <a:srgbClr val="87189D"/>
          </a:solidFill>
          <a:ln w="12700" cap="sq" cmpd="sng" algn="ctr">
            <a:noFill/>
            <a:prstDash val="solid"/>
          </a:ln>
          <a:effectLst/>
        </p:spPr>
        <p:txBody>
          <a:bodyPr vert="horz" lIns="119997" tIns="91440" rIns="119997" bIns="91440" rtlCol="0" anchor="ctr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Font typeface="Arial"/>
              <a:buNone/>
              <a:defRPr sz="2000" b="0" i="0" kern="1200" cap="none">
                <a:solidFill>
                  <a:schemeClr val="bg1"/>
                </a:solidFill>
                <a:latin typeface="+mn-lt"/>
                <a:ea typeface="+mn-ea"/>
                <a:cs typeface="Calibri Light"/>
              </a:defRPr>
            </a:lvl1pPr>
            <a:lvl2pPr marL="711182" indent="-380990" algn="l" defTabSz="457200" rtl="0" eaLnBrk="1" latinLnBrk="0" hangingPunct="1">
              <a:spcBef>
                <a:spcPts val="400"/>
              </a:spcBef>
              <a:buFont typeface="Arial"/>
              <a:buChar char="–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Calibri Light"/>
              </a:defRPr>
            </a:lvl2pPr>
            <a:lvl3pPr marL="1198003" indent="-304792" algn="l" defTabSz="457200" rtl="0" eaLnBrk="1" latinLnBrk="0" hangingPunct="1">
              <a:spcBef>
                <a:spcPts val="3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Calibri Light"/>
              </a:defRPr>
            </a:lvl3pPr>
            <a:lvl4pPr marL="1676358" indent="-304792" algn="l" defTabSz="457200" rtl="0" eaLnBrk="1" latinLnBrk="0" hangingPunct="1">
              <a:spcBef>
                <a:spcPts val="200"/>
              </a:spcBef>
              <a:buFont typeface="Arial"/>
              <a:buChar char="–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Calibri Light"/>
              </a:defRPr>
            </a:lvl4pPr>
            <a:lvl5pPr marL="2150480" indent="-304792" algn="l" defTabSz="457200" rtl="0" eaLnBrk="1" latinLnBrk="0" hangingPunct="1">
              <a:spcBef>
                <a:spcPts val="200"/>
              </a:spcBef>
              <a:buFont typeface="Arial"/>
              <a:buChar char="»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Calibri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 Light"/>
              </a:rPr>
              <a:t>Purple Top</a:t>
            </a:r>
          </a:p>
        </p:txBody>
      </p:sp>
      <p:pic>
        <p:nvPicPr>
          <p:cNvPr id="9" name="Picture Placeholder 19">
            <a:extLst>
              <a:ext uri="{FF2B5EF4-FFF2-40B4-BE49-F238E27FC236}">
                <a16:creationId xmlns:a16="http://schemas.microsoft.com/office/drawing/2014/main" id="{94E33127-D11B-47BB-9171-BFCAB2B935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32" b="1232"/>
          <a:stretch>
            <a:fillRect/>
          </a:stretch>
        </p:blipFill>
        <p:spPr>
          <a:xfrm>
            <a:off x="333398" y="1732731"/>
            <a:ext cx="2626233" cy="1446294"/>
          </a:xfrm>
          <a:prstGeom prst="rect">
            <a:avLst/>
          </a:prstGeom>
          <a:solidFill>
            <a:sysClr val="window" lastClr="FFFFFF">
              <a:lumMod val="85000"/>
            </a:sysClr>
          </a:solidFill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4BDF2A4-0DD2-4451-B2CF-B018DCF25209}"/>
              </a:ext>
            </a:extLst>
          </p:cNvPr>
          <p:cNvSpPr txBox="1">
            <a:spLocks/>
          </p:cNvSpPr>
          <p:nvPr/>
        </p:nvSpPr>
        <p:spPr>
          <a:xfrm>
            <a:off x="419122" y="3179025"/>
            <a:ext cx="2626234" cy="1713015"/>
          </a:xfrm>
          <a:prstGeom prst="rect">
            <a:avLst/>
          </a:prstGeom>
        </p:spPr>
        <p:txBody>
          <a:bodyPr vert="horz" lIns="0" tIns="0" rIns="0" bIns="0" rtlCol="0">
            <a:normAutofit fontScale="77500" lnSpcReduction="20000"/>
          </a:bodyPr>
          <a:lstStyle>
            <a:lvl1pPr marL="0" indent="0" algn="l" defTabSz="457200" rtl="0" eaLnBrk="1" latinLnBrk="0" hangingPunct="1">
              <a:spcBef>
                <a:spcPts val="900"/>
              </a:spcBef>
              <a:buFontTx/>
              <a:buNone/>
              <a:defRPr sz="1800" b="0" i="0" kern="1200" cap="none" baseline="0">
                <a:solidFill>
                  <a:schemeClr val="tx1"/>
                </a:solidFill>
                <a:latin typeface="+mn-lt"/>
                <a:ea typeface="+mn-ea"/>
                <a:cs typeface="Calibri Light"/>
              </a:defRPr>
            </a:lvl1pPr>
            <a:lvl2pPr marL="0" indent="0" algn="l" defTabSz="457200" rtl="0" eaLnBrk="1" latinLnBrk="0" hangingPunct="1">
              <a:spcBef>
                <a:spcPts val="480"/>
              </a:spcBef>
              <a:buFontTx/>
              <a:buNone/>
              <a:defRPr sz="1600" b="0" i="0" kern="1200" cap="none" baseline="0">
                <a:solidFill>
                  <a:schemeClr val="tx1"/>
                </a:solidFill>
                <a:latin typeface="+mn-lt"/>
                <a:ea typeface="+mn-ea"/>
                <a:cs typeface="Calibri Light"/>
              </a:defRPr>
            </a:lvl2pPr>
            <a:lvl3pPr marL="228600" indent="-228600" algn="l" defTabSz="457200" rtl="0" eaLnBrk="1" latinLnBrk="0" hangingPunct="1">
              <a:spcBef>
                <a:spcPts val="480"/>
              </a:spcBef>
              <a:buFont typeface="Arial"/>
              <a:buChar char="•"/>
              <a:defRPr sz="1800" b="0" i="0" kern="1200" cap="none" baseline="0">
                <a:solidFill>
                  <a:schemeClr val="tx1"/>
                </a:solidFill>
                <a:latin typeface="+mn-lt"/>
                <a:ea typeface="+mn-ea"/>
                <a:cs typeface="Calibri Light"/>
              </a:defRPr>
            </a:lvl3pPr>
            <a:lvl4pPr marL="502920" indent="-22860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1600" b="0" i="0" kern="1200" cap="none" baseline="0">
                <a:solidFill>
                  <a:schemeClr val="tx1"/>
                </a:solidFill>
                <a:latin typeface="+mn-lt"/>
                <a:ea typeface="+mn-ea"/>
                <a:cs typeface="Calibri Light"/>
              </a:defRPr>
            </a:lvl4pPr>
            <a:lvl5pPr marL="777240" indent="-228600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b="0" i="0" kern="1200" cap="none" baseline="0">
                <a:solidFill>
                  <a:schemeClr val="tx1"/>
                </a:solidFill>
                <a:latin typeface="+mn-lt"/>
                <a:ea typeface="+mn-ea"/>
                <a:cs typeface="Calibri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 Light"/>
              </a:rPr>
              <a:t>SUPER SANI-CLOTH wipes: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 Light"/>
              </a:rPr>
              <a:t>2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 Light"/>
              </a:rPr>
              <a:t> minutes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 Light"/>
              </a:rPr>
              <a:t>To be fully effective on bacteria including Mycobacterium tuberculosis (TB). Does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 Light"/>
              </a:rPr>
              <a:t>not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 Light"/>
              </a:rPr>
              <a:t> kill C. diff spores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43C757CF-8A23-4854-9EB8-10B57B0AF789}"/>
              </a:ext>
            </a:extLst>
          </p:cNvPr>
          <p:cNvSpPr txBox="1">
            <a:spLocks/>
          </p:cNvSpPr>
          <p:nvPr/>
        </p:nvSpPr>
        <p:spPr>
          <a:xfrm>
            <a:off x="3216179" y="1093013"/>
            <a:ext cx="2626234" cy="578779"/>
          </a:xfrm>
          <a:prstGeom prst="rect">
            <a:avLst/>
          </a:prstGeom>
          <a:solidFill>
            <a:srgbClr val="F57B17"/>
          </a:solidFill>
          <a:ln w="12700" cap="sq" cmpd="sng" algn="ctr">
            <a:noFill/>
            <a:prstDash val="solid"/>
          </a:ln>
          <a:effectLst/>
        </p:spPr>
        <p:txBody>
          <a:bodyPr vert="horz" lIns="119997" tIns="91440" rIns="119997" bIns="91440" rtlCol="0" anchor="ctr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Font typeface="Arial"/>
              <a:buNone/>
              <a:defRPr sz="2200" b="0" i="0" kern="1200" cap="none">
                <a:solidFill>
                  <a:schemeClr val="bg1"/>
                </a:solidFill>
                <a:latin typeface="+mn-lt"/>
                <a:ea typeface="+mn-ea"/>
                <a:cs typeface="Calibri Light"/>
              </a:defRPr>
            </a:lvl1pPr>
            <a:lvl2pPr marL="711182" indent="-380990" algn="l" defTabSz="457200" rtl="0" eaLnBrk="1" latinLnBrk="0" hangingPunct="1">
              <a:spcBef>
                <a:spcPts val="400"/>
              </a:spcBef>
              <a:buFont typeface="Arial"/>
              <a:buChar char="–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Calibri Light"/>
              </a:defRPr>
            </a:lvl2pPr>
            <a:lvl3pPr marL="1198003" indent="-304792" algn="l" defTabSz="457200" rtl="0" eaLnBrk="1" latinLnBrk="0" hangingPunct="1">
              <a:spcBef>
                <a:spcPts val="3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Calibri Light"/>
              </a:defRPr>
            </a:lvl3pPr>
            <a:lvl4pPr marL="1676358" indent="-304792" algn="l" defTabSz="457200" rtl="0" eaLnBrk="1" latinLnBrk="0" hangingPunct="1">
              <a:spcBef>
                <a:spcPts val="200"/>
              </a:spcBef>
              <a:buFont typeface="Arial"/>
              <a:buChar char="–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Calibri Light"/>
              </a:defRPr>
            </a:lvl4pPr>
            <a:lvl5pPr marL="2150480" indent="-304792" algn="l" defTabSz="457200" rtl="0" eaLnBrk="1" latinLnBrk="0" hangingPunct="1">
              <a:spcBef>
                <a:spcPts val="200"/>
              </a:spcBef>
              <a:buFont typeface="Arial"/>
              <a:buChar char="»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Calibri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 Light"/>
              </a:rPr>
              <a:t>Orange Top</a:t>
            </a:r>
          </a:p>
        </p:txBody>
      </p:sp>
      <p:pic>
        <p:nvPicPr>
          <p:cNvPr id="13" name="Picture Placeholder 18">
            <a:extLst>
              <a:ext uri="{FF2B5EF4-FFF2-40B4-BE49-F238E27FC236}">
                <a16:creationId xmlns:a16="http://schemas.microsoft.com/office/drawing/2014/main" id="{5C2E809F-46B6-44C9-AEF8-68C5546F70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32" b="1232"/>
          <a:stretch>
            <a:fillRect/>
          </a:stretch>
        </p:blipFill>
        <p:spPr>
          <a:xfrm>
            <a:off x="3203107" y="1743859"/>
            <a:ext cx="2626233" cy="1446294"/>
          </a:xfrm>
          <a:prstGeom prst="rect">
            <a:avLst/>
          </a:prstGeom>
          <a:solidFill>
            <a:sysClr val="window" lastClr="FFFFFF">
              <a:lumMod val="85000"/>
            </a:sysClr>
          </a:solidFill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D77F960C-A843-4169-A329-F7DAA16DC3DA}"/>
              </a:ext>
            </a:extLst>
          </p:cNvPr>
          <p:cNvSpPr txBox="1">
            <a:spLocks/>
          </p:cNvSpPr>
          <p:nvPr/>
        </p:nvSpPr>
        <p:spPr>
          <a:xfrm>
            <a:off x="3319462" y="3239964"/>
            <a:ext cx="2626234" cy="14844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ts val="900"/>
              </a:spcBef>
              <a:buFontTx/>
              <a:buNone/>
              <a:defRPr sz="1800" b="0" i="0" kern="1200" cap="none" baseline="0">
                <a:solidFill>
                  <a:schemeClr val="tx1"/>
                </a:solidFill>
                <a:latin typeface="+mn-lt"/>
                <a:ea typeface="+mn-ea"/>
                <a:cs typeface="Calibri Light"/>
              </a:defRPr>
            </a:lvl1pPr>
            <a:lvl2pPr marL="0" indent="0" algn="l" defTabSz="457200" rtl="0" eaLnBrk="1" latinLnBrk="0" hangingPunct="1">
              <a:spcBef>
                <a:spcPts val="480"/>
              </a:spcBef>
              <a:buFontTx/>
              <a:buNone/>
              <a:defRPr sz="1600" b="0" i="0" kern="1200" cap="none" baseline="0">
                <a:solidFill>
                  <a:schemeClr val="tx1"/>
                </a:solidFill>
                <a:latin typeface="+mn-lt"/>
                <a:ea typeface="+mn-ea"/>
                <a:cs typeface="Calibri Light"/>
              </a:defRPr>
            </a:lvl2pPr>
            <a:lvl3pPr marL="228600" indent="-228600" algn="l" defTabSz="457200" rtl="0" eaLnBrk="1" latinLnBrk="0" hangingPunct="1">
              <a:spcBef>
                <a:spcPts val="480"/>
              </a:spcBef>
              <a:buFont typeface="Arial"/>
              <a:buChar char="•"/>
              <a:defRPr sz="1800" b="0" i="0" kern="1200" cap="none" baseline="0">
                <a:solidFill>
                  <a:schemeClr val="tx1"/>
                </a:solidFill>
                <a:latin typeface="+mn-lt"/>
                <a:ea typeface="+mn-ea"/>
                <a:cs typeface="Calibri Light"/>
              </a:defRPr>
            </a:lvl3pPr>
            <a:lvl4pPr marL="502920" indent="-22860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1600" b="0" i="0" kern="1200" cap="none" baseline="0">
                <a:solidFill>
                  <a:schemeClr val="tx1"/>
                </a:solidFill>
                <a:latin typeface="+mn-lt"/>
                <a:ea typeface="+mn-ea"/>
                <a:cs typeface="Calibri Light"/>
              </a:defRPr>
            </a:lvl4pPr>
            <a:lvl5pPr marL="777240" indent="-228600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b="0" i="0" kern="1200" cap="none" baseline="0">
                <a:solidFill>
                  <a:schemeClr val="tx1"/>
                </a:solidFill>
                <a:latin typeface="+mn-lt"/>
                <a:ea typeface="+mn-ea"/>
                <a:cs typeface="Calibri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 Light"/>
              </a:rPr>
              <a:t>SANI-CLOTH BLEACH wipes: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 Light"/>
              </a:rPr>
              <a:t>4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 Light"/>
              </a:rPr>
              <a:t> minutes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 Light"/>
              </a:rPr>
              <a:t>To be fully effective on bacteria including C. diff spores</a:t>
            </a:r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E71364B4-1421-4C27-A98F-244380083D23}"/>
              </a:ext>
            </a:extLst>
          </p:cNvPr>
          <p:cNvSpPr txBox="1">
            <a:spLocks/>
          </p:cNvSpPr>
          <p:nvPr/>
        </p:nvSpPr>
        <p:spPr>
          <a:xfrm>
            <a:off x="6086227" y="1093013"/>
            <a:ext cx="2626234" cy="578779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12700" cap="sq" cmpd="sng" algn="ctr">
            <a:noFill/>
            <a:prstDash val="solid"/>
          </a:ln>
          <a:effectLst/>
        </p:spPr>
        <p:txBody>
          <a:bodyPr vert="horz" lIns="119997" tIns="91440" rIns="119997" bIns="91440" rtlCol="0" anchor="ctr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Font typeface="Arial"/>
              <a:buNone/>
              <a:defRPr sz="2200" b="0" i="0" kern="1200" cap="none">
                <a:solidFill>
                  <a:schemeClr val="bg1"/>
                </a:solidFill>
                <a:latin typeface="+mn-lt"/>
                <a:ea typeface="+mn-ea"/>
                <a:cs typeface="Calibri Light"/>
              </a:defRPr>
            </a:lvl1pPr>
            <a:lvl2pPr marL="711182" indent="-380990" algn="l" defTabSz="457200" rtl="0" eaLnBrk="1" latinLnBrk="0" hangingPunct="1">
              <a:spcBef>
                <a:spcPts val="400"/>
              </a:spcBef>
              <a:buFont typeface="Arial"/>
              <a:buChar char="–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Calibri Light"/>
              </a:defRPr>
            </a:lvl2pPr>
            <a:lvl3pPr marL="1198003" indent="-304792" algn="l" defTabSz="457200" rtl="0" eaLnBrk="1" latinLnBrk="0" hangingPunct="1">
              <a:spcBef>
                <a:spcPts val="3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Calibri Light"/>
              </a:defRPr>
            </a:lvl3pPr>
            <a:lvl4pPr marL="1676358" indent="-304792" algn="l" defTabSz="457200" rtl="0" eaLnBrk="1" latinLnBrk="0" hangingPunct="1">
              <a:spcBef>
                <a:spcPts val="200"/>
              </a:spcBef>
              <a:buFont typeface="Arial"/>
              <a:buChar char="–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Calibri Light"/>
              </a:defRPr>
            </a:lvl4pPr>
            <a:lvl5pPr marL="2150480" indent="-304792" algn="l" defTabSz="457200" rtl="0" eaLnBrk="1" latinLnBrk="0" hangingPunct="1">
              <a:spcBef>
                <a:spcPts val="200"/>
              </a:spcBef>
              <a:buFont typeface="Arial"/>
              <a:buChar char="»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Calibri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 Light"/>
              </a:rPr>
              <a:t>Grey Top</a:t>
            </a:r>
          </a:p>
        </p:txBody>
      </p:sp>
      <p:pic>
        <p:nvPicPr>
          <p:cNvPr id="16" name="Picture Placeholder 14">
            <a:extLst>
              <a:ext uri="{FF2B5EF4-FFF2-40B4-BE49-F238E27FC236}">
                <a16:creationId xmlns:a16="http://schemas.microsoft.com/office/drawing/2014/main" id="{7DC6367B-AC66-4C1D-9206-E15365F073F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232" b="1232"/>
          <a:stretch>
            <a:fillRect/>
          </a:stretch>
        </p:blipFill>
        <p:spPr>
          <a:xfrm>
            <a:off x="6103448" y="1732731"/>
            <a:ext cx="2626233" cy="1446294"/>
          </a:xfrm>
          <a:prstGeom prst="rect">
            <a:avLst/>
          </a:prstGeom>
          <a:solidFill>
            <a:sysClr val="window" lastClr="FFFFFF">
              <a:lumMod val="85000"/>
            </a:sysClr>
          </a:solidFill>
        </p:spPr>
      </p:pic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CE3D07CB-0D53-4646-9511-318B2D337D68}"/>
              </a:ext>
            </a:extLst>
          </p:cNvPr>
          <p:cNvSpPr txBox="1">
            <a:spLocks/>
          </p:cNvSpPr>
          <p:nvPr/>
        </p:nvSpPr>
        <p:spPr>
          <a:xfrm>
            <a:off x="6219802" y="3179025"/>
            <a:ext cx="2626234" cy="14844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ts val="900"/>
              </a:spcBef>
              <a:buFontTx/>
              <a:buNone/>
              <a:defRPr sz="1800" b="0" i="0" kern="1200" cap="none" baseline="0">
                <a:solidFill>
                  <a:schemeClr val="tx1"/>
                </a:solidFill>
                <a:latin typeface="+mn-lt"/>
                <a:ea typeface="+mn-ea"/>
                <a:cs typeface="Calibri Light"/>
              </a:defRPr>
            </a:lvl1pPr>
            <a:lvl2pPr marL="0" indent="0" algn="l" defTabSz="457200" rtl="0" eaLnBrk="1" latinLnBrk="0" hangingPunct="1">
              <a:spcBef>
                <a:spcPts val="480"/>
              </a:spcBef>
              <a:buFontTx/>
              <a:buNone/>
              <a:defRPr sz="1600" b="0" i="0" kern="1200" cap="none" baseline="0">
                <a:solidFill>
                  <a:schemeClr val="tx1"/>
                </a:solidFill>
                <a:latin typeface="+mn-lt"/>
                <a:ea typeface="+mn-ea"/>
                <a:cs typeface="Calibri Light"/>
              </a:defRPr>
            </a:lvl2pPr>
            <a:lvl3pPr marL="228600" indent="-228600" algn="l" defTabSz="457200" rtl="0" eaLnBrk="1" latinLnBrk="0" hangingPunct="1">
              <a:spcBef>
                <a:spcPts val="480"/>
              </a:spcBef>
              <a:buFont typeface="Arial"/>
              <a:buChar char="•"/>
              <a:defRPr sz="1800" b="0" i="0" kern="1200" cap="none" baseline="0">
                <a:solidFill>
                  <a:schemeClr val="tx1"/>
                </a:solidFill>
                <a:latin typeface="+mn-lt"/>
                <a:ea typeface="+mn-ea"/>
                <a:cs typeface="Calibri Light"/>
              </a:defRPr>
            </a:lvl3pPr>
            <a:lvl4pPr marL="502920" indent="-22860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1600" b="0" i="0" kern="1200" cap="none" baseline="0">
                <a:solidFill>
                  <a:schemeClr val="tx1"/>
                </a:solidFill>
                <a:latin typeface="+mn-lt"/>
                <a:ea typeface="+mn-ea"/>
                <a:cs typeface="Calibri Light"/>
              </a:defRPr>
            </a:lvl4pPr>
            <a:lvl5pPr marL="777240" indent="-228600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b="0" i="0" kern="1200" cap="none" baseline="0">
                <a:solidFill>
                  <a:schemeClr val="tx1"/>
                </a:solidFill>
                <a:latin typeface="+mn-lt"/>
                <a:ea typeface="+mn-ea"/>
                <a:cs typeface="Calibri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 Light"/>
              </a:rPr>
              <a:t>SANI-CLOTH AF3 wipes: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 Light"/>
              </a:rPr>
              <a:t>3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 Light"/>
              </a:rPr>
              <a:t> minutes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 Light"/>
              </a:rPr>
              <a:t>To be fully effective on bacteria. Does </a:t>
            </a: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 Light"/>
              </a:rPr>
              <a:t>not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 Light"/>
              </a:rPr>
              <a:t> kill C. diff spores. Used for specialty equipment only.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99363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072D9F-4202-4ED5-865A-A99F0F308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7691B8-EBD5-45C0-B143-4934963961C1}"/>
              </a:ext>
            </a:extLst>
          </p:cNvPr>
          <p:cNvSpPr txBox="1"/>
          <p:nvPr/>
        </p:nvSpPr>
        <p:spPr>
          <a:xfrm>
            <a:off x="186689" y="331864"/>
            <a:ext cx="54425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Whatever our job, we all play </a:t>
            </a:r>
          </a:p>
          <a:p>
            <a:r>
              <a:rPr lang="en-US" sz="2800" b="1" dirty="0"/>
              <a:t>a role in safety.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8761E3-947A-4FDF-8640-455BCFAE9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41" y="1285971"/>
            <a:ext cx="2687187" cy="138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56035B50-DFFF-4E54-A737-2C51399F6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67" y="2914552"/>
            <a:ext cx="2489464" cy="1511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7344FFD7-A552-4CEC-8227-7EDFA85D3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521" y="2050956"/>
            <a:ext cx="2251807" cy="133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364196-09FA-4D92-9D16-9E32ADB67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728" y="3496323"/>
            <a:ext cx="2265218" cy="144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34B49E1A-99CD-40AF-9748-E3FB4CB91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535" y="859818"/>
            <a:ext cx="1768855" cy="117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64B1957D-5291-4CCF-9E95-9AF5E5368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455" y="629627"/>
            <a:ext cx="1922545" cy="144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41016C0-5BA8-4668-8F20-4395EB2CF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121" y="2181022"/>
            <a:ext cx="2520112" cy="130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>
            <a:extLst>
              <a:ext uri="{FF2B5EF4-FFF2-40B4-BE49-F238E27FC236}">
                <a16:creationId xmlns:a16="http://schemas.microsoft.com/office/drawing/2014/main" id="{A7936A89-6FFB-4779-8610-0819044D4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3585890"/>
            <a:ext cx="2167793" cy="1353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5829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072D9F-4202-4ED5-865A-A99F0F308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7691B8-EBD5-45C0-B143-4934963961C1}"/>
              </a:ext>
            </a:extLst>
          </p:cNvPr>
          <p:cNvSpPr txBox="1"/>
          <p:nvPr/>
        </p:nvSpPr>
        <p:spPr>
          <a:xfrm>
            <a:off x="310514" y="598652"/>
            <a:ext cx="61855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You Can Make a Difference!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7DB4F433-A559-4AFF-BB14-F8C12CDC8632}"/>
              </a:ext>
            </a:extLst>
          </p:cNvPr>
          <p:cNvSpPr txBox="1">
            <a:spLocks/>
          </p:cNvSpPr>
          <p:nvPr/>
        </p:nvSpPr>
        <p:spPr>
          <a:xfrm>
            <a:off x="569132" y="1390650"/>
            <a:ext cx="3956686" cy="26434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2575" indent="-282575" algn="l" defTabSz="457200" rtl="0" eaLnBrk="1" latinLnBrk="0" hangingPunct="1">
              <a:spcBef>
                <a:spcPts val="6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Calibri Light"/>
              </a:defRPr>
            </a:lvl1pPr>
            <a:lvl2pPr marL="573088" indent="-231775" algn="l" defTabSz="457200" rtl="0" eaLnBrk="1" latinLnBrk="0" hangingPunct="1">
              <a:spcBef>
                <a:spcPts val="3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Calibri Light"/>
              </a:defRPr>
            </a:lvl2pPr>
            <a:lvl3pPr marL="803275" indent="-230188" algn="l" defTabSz="457200" rtl="0" eaLnBrk="1" latinLnBrk="0" hangingPunct="1">
              <a:spcBef>
                <a:spcPts val="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Calibri Light"/>
              </a:defRPr>
            </a:lvl3pPr>
            <a:lvl4pPr marL="1085850" indent="-230188" algn="l" defTabSz="457200" rtl="0" eaLnBrk="1" latinLnBrk="0" hangingPunct="1">
              <a:spcBef>
                <a:spcPts val="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Calibri Light"/>
              </a:defRPr>
            </a:lvl4pPr>
            <a:lvl5pPr marL="1255713" indent="-169863" algn="l" defTabSz="457200" rtl="0" eaLnBrk="1" latinLnBrk="0" hangingPunct="1">
              <a:spcBef>
                <a:spcPts val="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Calibri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 Light"/>
              </a:rPr>
              <a:t>Work Practice Controls: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 Light"/>
              </a:rPr>
              <a:t>Hand washing saves lives; Wash in, Wash out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 Light"/>
              </a:rPr>
              <a:t>Follow Standard and Transmission Based Precautions.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 Light"/>
              </a:rPr>
              <a:t>Keep food &amp; drink in break rooms</a:t>
            </a:r>
          </a:p>
          <a:p>
            <a:pPr marL="282575" marR="0" lvl="0" indent="-282575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 Ligh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 Light"/>
              </a:rPr>
              <a:t>Reducing the transmission of disease: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 Light"/>
              </a:rPr>
              <a:t>Adhere to cleaning schedules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 Light"/>
              </a:rPr>
              <a:t>Proper disinfection of equipment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EE15C48A-66E9-4430-8464-8DA68B7652E3}"/>
              </a:ext>
            </a:extLst>
          </p:cNvPr>
          <p:cNvSpPr txBox="1">
            <a:spLocks/>
          </p:cNvSpPr>
          <p:nvPr/>
        </p:nvSpPr>
        <p:spPr>
          <a:xfrm>
            <a:off x="4688033" y="1390650"/>
            <a:ext cx="4253255" cy="17938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2575" indent="-282575" algn="l" defTabSz="457200" rtl="0" eaLnBrk="1" latinLnBrk="0" hangingPunct="1">
              <a:spcBef>
                <a:spcPts val="6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Calibri Light"/>
              </a:defRPr>
            </a:lvl1pPr>
            <a:lvl2pPr marL="512763" indent="-230188" algn="l" defTabSz="457200" rtl="0" eaLnBrk="1" latinLnBrk="0" hangingPunct="1">
              <a:spcBef>
                <a:spcPts val="3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Calibri Light"/>
              </a:defRPr>
            </a:lvl2pPr>
            <a:lvl3pPr marL="742950" indent="-230188" algn="l" defTabSz="457200" rtl="0" eaLnBrk="1" latinLnBrk="0" hangingPunct="1">
              <a:spcBef>
                <a:spcPts val="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Calibri Light"/>
              </a:defRPr>
            </a:lvl3pPr>
            <a:lvl4pPr marL="973138" indent="-230188" algn="l" defTabSz="457200" rtl="0" eaLnBrk="1" latinLnBrk="0" hangingPunct="1">
              <a:spcBef>
                <a:spcPts val="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Calibri Light"/>
              </a:defRPr>
            </a:lvl4pPr>
            <a:lvl5pPr marL="1144588" indent="-171450" algn="l" defTabSz="457200" rtl="0" eaLnBrk="1" latinLnBrk="0" hangingPunct="1">
              <a:spcBef>
                <a:spcPts val="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Calibri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 Light"/>
              </a:rPr>
              <a:t>Engineering Controls: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 Light"/>
              </a:rPr>
              <a:t>Safe handling of needles &amp; contaminated objects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 Light"/>
              </a:rPr>
              <a:t>Negative pressure rooms</a:t>
            </a:r>
          </a:p>
          <a:p>
            <a:pPr marL="282575" marR="0" lvl="0" indent="-282575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 Ligh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 Light"/>
              </a:rPr>
              <a:t>Follow policies &amp; procedures; Set a good example for coworkers, patients, visitors, and families.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12290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BC8A68-6FA0-9042-98A8-F2497A930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9605" y="872489"/>
            <a:ext cx="1941195" cy="499111"/>
          </a:xfrm>
        </p:spPr>
        <p:txBody>
          <a:bodyPr/>
          <a:lstStyle/>
          <a:p>
            <a:r>
              <a:rPr lang="en-US" sz="2800" dirty="0"/>
              <a:t>Objectives: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43D82-A8E8-CA43-99A2-A9197454A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87E1CE-28B8-4FC5-9AAB-20A1EB4D9AE3}"/>
              </a:ext>
            </a:extLst>
          </p:cNvPr>
          <p:cNvSpPr txBox="1"/>
          <p:nvPr/>
        </p:nvSpPr>
        <p:spPr>
          <a:xfrm>
            <a:off x="1714500" y="1660610"/>
            <a:ext cx="620077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Patient, visitor, and employee safety </a:t>
            </a:r>
          </a:p>
          <a:p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Hand hygiene</a:t>
            </a:r>
          </a:p>
          <a:p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Infection Prevention practices &amp; policies</a:t>
            </a:r>
          </a:p>
          <a:p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Your role</a:t>
            </a:r>
          </a:p>
        </p:txBody>
      </p:sp>
    </p:spTree>
    <p:extLst>
      <p:ext uri="{BB962C8B-B14F-4D97-AF65-F5344CB8AC3E}">
        <p14:creationId xmlns:p14="http://schemas.microsoft.com/office/powerpoint/2010/main" val="428160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072D9F-4202-4ED5-865A-A99F0F308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7691B8-EBD5-45C0-B143-4934963961C1}"/>
              </a:ext>
            </a:extLst>
          </p:cNvPr>
          <p:cNvSpPr txBox="1"/>
          <p:nvPr/>
        </p:nvSpPr>
        <p:spPr>
          <a:xfrm>
            <a:off x="624839" y="402405"/>
            <a:ext cx="28136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Contact Us: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4A5FA8CD-DA98-4F41-91AC-D8AE84A75296}"/>
              </a:ext>
            </a:extLst>
          </p:cNvPr>
          <p:cNvSpPr txBox="1">
            <a:spLocks/>
          </p:cNvSpPr>
          <p:nvPr/>
        </p:nvSpPr>
        <p:spPr>
          <a:xfrm>
            <a:off x="912968" y="1244983"/>
            <a:ext cx="6145057" cy="364705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2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+mn-ea"/>
                <a:cs typeface="Calibri Light"/>
              </a:defRPr>
            </a:lvl1pPr>
            <a:lvl2pPr marL="742950" indent="-285750" algn="l" defTabSz="457200" rtl="0" eaLnBrk="1" latinLnBrk="0" hangingPunct="1">
              <a:spcBef>
                <a:spcPts val="4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Calibri Light"/>
              </a:defRPr>
            </a:lvl2pPr>
            <a:lvl3pPr marL="1143000" indent="-228600" algn="l" defTabSz="457200" rtl="0" eaLnBrk="1" latinLnBrk="0" hangingPunct="1">
              <a:spcBef>
                <a:spcPts val="3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Calibri Light"/>
              </a:defRPr>
            </a:lvl3pPr>
            <a:lvl4pPr marL="1600200" indent="-228600" algn="l" defTabSz="457200" rtl="0" eaLnBrk="1" latinLnBrk="0" hangingPunct="1">
              <a:spcBef>
                <a:spcPts val="2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Calibri Light"/>
              </a:defRPr>
            </a:lvl4pPr>
            <a:lvl5pPr marL="2057400" indent="-228600" algn="l" defTabSz="457200" rtl="0" eaLnBrk="1" latinLnBrk="0" hangingPunct="1">
              <a:spcBef>
                <a:spcPts val="200"/>
              </a:spcBef>
              <a:buFont typeface="Arial"/>
              <a:buChar char="»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Calibri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3500" b="1" i="0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 Light"/>
              </a:rPr>
              <a:t>Infection Prevention Department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 Light"/>
              </a:rPr>
              <a:t>	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 Light"/>
              </a:rPr>
              <a:t>Roxanne Newsom, RN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 Light"/>
              </a:rPr>
              <a:t>	Infection Preventionist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 Light"/>
              </a:rPr>
              <a:t>       947-521-8124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 Light"/>
            </a:endParaRPr>
          </a:p>
          <a:p>
            <a:pPr marL="400050" lvl="1" indent="0">
              <a:spcBef>
                <a:spcPts val="1200"/>
              </a:spcBef>
              <a:buNone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 Light"/>
              </a:rPr>
              <a:t>Lynn Sackett-Hodge, BSN, RN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 Light"/>
              </a:rPr>
              <a:t>Infection Preventionist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947-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 Light"/>
              </a:rPr>
              <a:t>521-8740</a:t>
            </a:r>
          </a:p>
        </p:txBody>
      </p:sp>
    </p:spTree>
    <p:extLst>
      <p:ext uri="{BB962C8B-B14F-4D97-AF65-F5344CB8AC3E}">
        <p14:creationId xmlns:p14="http://schemas.microsoft.com/office/powerpoint/2010/main" val="1278081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072D9F-4202-4ED5-865A-A99F0F308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7691B8-EBD5-45C0-B143-4934963961C1}"/>
              </a:ext>
            </a:extLst>
          </p:cNvPr>
          <p:cNvSpPr txBox="1"/>
          <p:nvPr/>
        </p:nvSpPr>
        <p:spPr>
          <a:xfrm>
            <a:off x="147637" y="678630"/>
            <a:ext cx="88487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Infection Prevention is Everyone’s Responsibility!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33E1B84-46F2-448E-A588-0764991AD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3033" y="1254459"/>
            <a:ext cx="2915341" cy="350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1182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5C36C-00F7-8876-CAA2-3F6F12E6E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114" y="932177"/>
            <a:ext cx="8384286" cy="350520"/>
          </a:xfrm>
        </p:spPr>
        <p:txBody>
          <a:bodyPr/>
          <a:lstStyle/>
          <a:p>
            <a:r>
              <a:rPr lang="en-US" sz="2400" dirty="0"/>
              <a:t>How do we Keep Patients and Healthcare Workers Safe?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76267-A34E-87CF-B367-CCB32FE70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58619"/>
            <a:ext cx="3282950" cy="2545081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Work Practice Controls</a:t>
            </a:r>
          </a:p>
          <a:p>
            <a:pPr marL="0" indent="0">
              <a:buNone/>
            </a:pPr>
            <a:r>
              <a:rPr lang="en-US" dirty="0"/>
              <a:t> • Hand hygiene</a:t>
            </a:r>
          </a:p>
          <a:p>
            <a:pPr marL="0" indent="0">
              <a:buNone/>
            </a:pPr>
            <a:r>
              <a:rPr lang="en-US" dirty="0"/>
              <a:t> • Standard &amp; Transmission Based precautions</a:t>
            </a:r>
          </a:p>
          <a:p>
            <a:pPr marL="0" indent="0">
              <a:buNone/>
            </a:pPr>
            <a:r>
              <a:rPr lang="en-US" dirty="0"/>
              <a:t> • Triage/screening of patients for illness and                              proper placement</a:t>
            </a:r>
          </a:p>
          <a:p>
            <a:pPr marL="0" indent="0">
              <a:buNone/>
            </a:pPr>
            <a:r>
              <a:rPr lang="en-US" dirty="0"/>
              <a:t> • Keep employee food &amp; drink in breakrooms</a:t>
            </a:r>
          </a:p>
          <a:p>
            <a:pPr marL="0" indent="0">
              <a:buNone/>
            </a:pPr>
            <a:r>
              <a:rPr lang="en-US" dirty="0"/>
              <a:t> • Adhere to regular cleaning schedules</a:t>
            </a:r>
          </a:p>
          <a:p>
            <a:pPr marL="0" indent="0">
              <a:buNone/>
            </a:pPr>
            <a:r>
              <a:rPr lang="en-US" dirty="0"/>
              <a:t> • Know the contact time for the disinfectant you are using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E595B56-A9F9-B20E-2819-3C21C57F0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181836-5A18-4CED-8DD3-1C728D1A1EFD}"/>
              </a:ext>
            </a:extLst>
          </p:cNvPr>
          <p:cNvSpPr txBox="1"/>
          <p:nvPr/>
        </p:nvSpPr>
        <p:spPr>
          <a:xfrm>
            <a:off x="4797331" y="1593603"/>
            <a:ext cx="3932903" cy="267511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00000"/>
              </a:lnSpc>
              <a:spcBef>
                <a:spcPts val="900"/>
              </a:spcBef>
              <a:buSzPct val="100000"/>
            </a:pPr>
            <a:r>
              <a:rPr lang="en-US" sz="1800" b="1" dirty="0"/>
              <a:t>Engineering Controls</a:t>
            </a:r>
          </a:p>
          <a:p>
            <a:pPr marL="137160" indent="-137160">
              <a:lnSpc>
                <a:spcPct val="100000"/>
              </a:lnSpc>
              <a:spcBef>
                <a:spcPts val="900"/>
              </a:spcBef>
              <a:buSzPct val="100000"/>
              <a:buFont typeface="Arial"/>
              <a:buChar char="•"/>
            </a:pPr>
            <a:r>
              <a:rPr lang="en-US" sz="1200" dirty="0"/>
              <a:t>Negative pressure rooms</a:t>
            </a:r>
          </a:p>
          <a:p>
            <a:pPr lvl="1">
              <a:buSzPct val="100000"/>
            </a:pPr>
            <a:r>
              <a:rPr lang="en-US" sz="1200" dirty="0"/>
              <a:t>	– Used for patients known or suspected</a:t>
            </a:r>
          </a:p>
          <a:p>
            <a:pPr lvl="1">
              <a:buSzPct val="100000"/>
            </a:pPr>
            <a:r>
              <a:rPr lang="en-US" sz="1200" dirty="0"/>
              <a:t>           to have TB or other diseases transmitted by</a:t>
            </a:r>
          </a:p>
          <a:p>
            <a:pPr lvl="1">
              <a:buSzPct val="100000"/>
            </a:pPr>
            <a:r>
              <a:rPr lang="en-US" sz="1200" dirty="0"/>
              <a:t>           the airborne route. </a:t>
            </a:r>
          </a:p>
          <a:p>
            <a:pPr lvl="1">
              <a:buSzPct val="100000"/>
            </a:pPr>
            <a:endParaRPr lang="en-US" sz="1200" dirty="0"/>
          </a:p>
          <a:p>
            <a:pPr>
              <a:buSzPct val="100000"/>
            </a:pPr>
            <a:r>
              <a:rPr lang="en-US" sz="1200" dirty="0"/>
              <a:t>• Safety devices</a:t>
            </a:r>
          </a:p>
          <a:p>
            <a:pPr>
              <a:buSzPct val="100000"/>
            </a:pPr>
            <a:r>
              <a:rPr lang="en-US" sz="1200" dirty="0"/>
              <a:t>	 – Sharps containers</a:t>
            </a:r>
          </a:p>
          <a:p>
            <a:pPr>
              <a:buSzPct val="100000"/>
            </a:pPr>
            <a:r>
              <a:rPr lang="en-US" sz="1200" dirty="0"/>
              <a:t>	 – Safety needles</a:t>
            </a:r>
          </a:p>
          <a:p>
            <a:pPr>
              <a:buSzPct val="100000"/>
            </a:pPr>
            <a:r>
              <a:rPr lang="en-US" sz="1200" dirty="0"/>
              <a:t>	 – Needleless connectors</a:t>
            </a:r>
          </a:p>
          <a:p>
            <a:pPr>
              <a:buSzPct val="100000"/>
            </a:pPr>
            <a:r>
              <a:rPr lang="en-US" sz="1200" dirty="0"/>
              <a:t>	 – Ambu bags</a:t>
            </a:r>
          </a:p>
          <a:p>
            <a:pPr>
              <a:buSzPct val="100000"/>
            </a:pPr>
            <a:endParaRPr lang="en-US" sz="1200" dirty="0"/>
          </a:p>
          <a:p>
            <a:pPr>
              <a:buSzPct val="100000"/>
            </a:pPr>
            <a:r>
              <a:rPr lang="en-US" sz="1200" dirty="0"/>
              <a:t> • One needle, one syringe, one time</a:t>
            </a:r>
          </a:p>
        </p:txBody>
      </p:sp>
    </p:spTree>
    <p:extLst>
      <p:ext uri="{BB962C8B-B14F-4D97-AF65-F5344CB8AC3E}">
        <p14:creationId xmlns:p14="http://schemas.microsoft.com/office/powerpoint/2010/main" val="335001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5C36C-00F7-8876-CAA2-3F6F12E6E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79" y="640080"/>
            <a:ext cx="2518533" cy="598785"/>
          </a:xfrm>
        </p:spPr>
        <p:txBody>
          <a:bodyPr/>
          <a:lstStyle/>
          <a:p>
            <a:r>
              <a:rPr lang="en-US" sz="2800" dirty="0"/>
              <a:t>Hand Hygiene</a:t>
            </a:r>
            <a:br>
              <a:rPr lang="en-US" dirty="0"/>
            </a:br>
            <a:endParaRPr lang="en-US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76267-A34E-87CF-B367-CCB32FE70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644" y="1417319"/>
            <a:ext cx="8170607" cy="324675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E595B56-A9F9-B20E-2819-3C21C57F0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29FA49-D337-4EF0-A36E-41395E75D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49" y="2022112"/>
            <a:ext cx="2467319" cy="21910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478B6F-9BCC-43ED-88BA-D8B776200227}"/>
              </a:ext>
            </a:extLst>
          </p:cNvPr>
          <p:cNvSpPr txBox="1"/>
          <p:nvPr/>
        </p:nvSpPr>
        <p:spPr>
          <a:xfrm>
            <a:off x="290339" y="1417319"/>
            <a:ext cx="80769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SINGLE MOST EFFECTIVE </a:t>
            </a:r>
            <a:r>
              <a:rPr lang="en-US" sz="2000" dirty="0"/>
              <a:t>way to prevent the spread of infection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773F19-14EE-4264-B404-8D58437C8B68}"/>
              </a:ext>
            </a:extLst>
          </p:cNvPr>
          <p:cNvSpPr txBox="1"/>
          <p:nvPr/>
        </p:nvSpPr>
        <p:spPr>
          <a:xfrm>
            <a:off x="3883914" y="2117366"/>
            <a:ext cx="4572000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• </a:t>
            </a:r>
            <a:r>
              <a:rPr lang="en-US" sz="1800" dirty="0"/>
              <a:t>Pathogens can be transmitted patient to </a:t>
            </a:r>
          </a:p>
          <a:p>
            <a:r>
              <a:rPr lang="en-US" sz="1800" dirty="0"/>
              <a:t>  patient by poorly sanitized hands of  </a:t>
            </a:r>
          </a:p>
          <a:p>
            <a:r>
              <a:rPr lang="en-US" sz="1800" dirty="0"/>
              <a:t>  healthcare professionals</a:t>
            </a:r>
          </a:p>
          <a:p>
            <a:endParaRPr lang="en-US" sz="800" dirty="0"/>
          </a:p>
          <a:p>
            <a:r>
              <a:rPr lang="en-US" sz="1800" dirty="0"/>
              <a:t> • Gloves are NOT a substitute!!!</a:t>
            </a:r>
          </a:p>
          <a:p>
            <a:endParaRPr lang="en-US" sz="800" dirty="0"/>
          </a:p>
          <a:p>
            <a:r>
              <a:rPr lang="en-US" sz="1800" dirty="0"/>
              <a:t> • Keeps your patients, your coworkers, </a:t>
            </a:r>
          </a:p>
          <a:p>
            <a:r>
              <a:rPr lang="en-US" sz="1800" dirty="0"/>
              <a:t>    and you safe.</a:t>
            </a:r>
          </a:p>
        </p:txBody>
      </p:sp>
    </p:spTree>
    <p:extLst>
      <p:ext uri="{BB962C8B-B14F-4D97-AF65-F5344CB8AC3E}">
        <p14:creationId xmlns:p14="http://schemas.microsoft.com/office/powerpoint/2010/main" val="428928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5C36C-00F7-8876-CAA2-3F6F12E6E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79" y="640080"/>
            <a:ext cx="6779896" cy="598785"/>
          </a:xfrm>
        </p:spPr>
        <p:txBody>
          <a:bodyPr/>
          <a:lstStyle/>
          <a:p>
            <a:r>
              <a:rPr lang="en-US" sz="2800" dirty="0"/>
              <a:t>Hand Hygiene Alcohol-Based Hand Rub</a:t>
            </a:r>
            <a:br>
              <a:rPr lang="en-US" dirty="0"/>
            </a:br>
            <a:endParaRPr lang="en-US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76267-A34E-87CF-B367-CCB32FE70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644" y="1417319"/>
            <a:ext cx="8170607" cy="324675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lvl="5">
              <a:buFont typeface="Arial" panose="020B0604020202020204" pitchFamily="34" charset="0"/>
              <a:buChar char="•"/>
            </a:pPr>
            <a:r>
              <a:rPr lang="en-US" sz="2000" dirty="0"/>
              <a:t>Preferred method of hand hygiene</a:t>
            </a:r>
          </a:p>
          <a:p>
            <a:pPr marL="0" indent="0">
              <a:buNone/>
            </a:pPr>
            <a:r>
              <a:rPr lang="en-US" sz="1600" dirty="0"/>
              <a:t>	• </a:t>
            </a:r>
            <a:r>
              <a:rPr lang="en-US" sz="2000" dirty="0"/>
              <a:t>Quick</a:t>
            </a:r>
          </a:p>
          <a:p>
            <a:pPr marL="0" indent="0">
              <a:buNone/>
            </a:pPr>
            <a:r>
              <a:rPr lang="en-US" sz="2000" dirty="0"/>
              <a:t>	• Mobile</a:t>
            </a:r>
          </a:p>
          <a:p>
            <a:pPr marL="0" indent="0">
              <a:buNone/>
            </a:pPr>
            <a:r>
              <a:rPr lang="en-US" sz="2000" dirty="0"/>
              <a:t>	• Disinfects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E595B56-A9F9-B20E-2819-3C21C57F0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5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773F19-14EE-4264-B404-8D58437C8B68}"/>
              </a:ext>
            </a:extLst>
          </p:cNvPr>
          <p:cNvSpPr txBox="1"/>
          <p:nvPr/>
        </p:nvSpPr>
        <p:spPr>
          <a:xfrm>
            <a:off x="411479" y="4376461"/>
            <a:ext cx="294767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https://www.cdc.gov/handhygiene/providers/index.html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19862E-14BE-4043-8C6F-CA410D240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1133" y="1693152"/>
            <a:ext cx="1600423" cy="281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16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5C36C-00F7-8876-CAA2-3F6F12E6E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99" y="479426"/>
            <a:ext cx="5185102" cy="598785"/>
          </a:xfrm>
        </p:spPr>
        <p:txBody>
          <a:bodyPr/>
          <a:lstStyle/>
          <a:p>
            <a:r>
              <a:rPr lang="en-US" sz="2800" dirty="0"/>
              <a:t>Hand Hygiene – Soap &amp; Water</a:t>
            </a:r>
            <a:br>
              <a:rPr lang="en-US" dirty="0"/>
            </a:br>
            <a:endParaRPr lang="en-US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76267-A34E-87CF-B367-CCB32FE70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307" y="1798849"/>
            <a:ext cx="8170607" cy="309319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b="1" dirty="0"/>
              <a:t>Should be used instead of alcohol foam at certain times: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/>
              <a:t>When hands are visibly soiled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/>
              <a:t>Before eating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/>
              <a:t>After using the restroom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/>
              <a:t>Good choice after coming into contact with a patient with diarrheal illness such as </a:t>
            </a:r>
            <a:r>
              <a:rPr lang="en-US" sz="2000" i="1" dirty="0"/>
              <a:t>Clostridium difficile</a:t>
            </a:r>
          </a:p>
          <a:p>
            <a:pPr marL="0" indent="0">
              <a:buNone/>
            </a:pPr>
            <a:r>
              <a:rPr lang="en-US" sz="2000" b="1" dirty="0"/>
              <a:t>Requires 15 seconds of friction to mechanically remove microbes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E595B56-A9F9-B20E-2819-3C21C57F0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6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773F19-14EE-4264-B404-8D58437C8B68}"/>
              </a:ext>
            </a:extLst>
          </p:cNvPr>
          <p:cNvSpPr txBox="1"/>
          <p:nvPr/>
        </p:nvSpPr>
        <p:spPr>
          <a:xfrm>
            <a:off x="5295901" y="4627552"/>
            <a:ext cx="297815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https://www.cdc.gov/handhygiene/providers/index.html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5540FF-4E1C-4360-850E-59194C4EC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8640" y="708968"/>
            <a:ext cx="2615411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189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5C36C-00F7-8876-CAA2-3F6F12E6E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28" y="777876"/>
            <a:ext cx="2622877" cy="598785"/>
          </a:xfrm>
        </p:spPr>
        <p:txBody>
          <a:bodyPr/>
          <a:lstStyle/>
          <a:p>
            <a:r>
              <a:rPr lang="en-US" sz="2800" dirty="0"/>
              <a:t>Hand Hygiene</a:t>
            </a:r>
            <a:br>
              <a:rPr lang="en-US" dirty="0"/>
            </a:br>
            <a:endParaRPr lang="en-US" b="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E595B56-A9F9-B20E-2819-3C21C57F0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EB72BA-359B-4945-9DF8-5C28E954F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128" y="1655445"/>
            <a:ext cx="7399021" cy="2059306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err="1"/>
              <a:t>Corewell</a:t>
            </a:r>
            <a:r>
              <a:rPr lang="en-US" sz="2400" dirty="0"/>
              <a:t> Health’s Hand Hygiene Quality Standard: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800" b="1" dirty="0">
                <a:solidFill>
                  <a:srgbClr val="012281"/>
                </a:solidFill>
              </a:rPr>
              <a:t>ALWAYS foam in, and foam 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rgbClr val="012281"/>
                </a:solidFill>
              </a:rPr>
              <a:t>Out, if ANYTHING was touched.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013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5C36C-00F7-8876-CAA2-3F6F12E6E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48" y="773107"/>
            <a:ext cx="6318577" cy="496893"/>
          </a:xfrm>
        </p:spPr>
        <p:txBody>
          <a:bodyPr/>
          <a:lstStyle/>
          <a:p>
            <a:r>
              <a:rPr lang="en-US" sz="2800" dirty="0"/>
              <a:t>Hand Hygiene – Artificial Fingernails</a:t>
            </a:r>
            <a:br>
              <a:rPr lang="en-US" dirty="0"/>
            </a:br>
            <a:endParaRPr lang="en-US" b="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E595B56-A9F9-B20E-2819-3C21C57F0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8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36C226-B77B-41ED-8B71-FECEDFCD08EF}"/>
              </a:ext>
            </a:extLst>
          </p:cNvPr>
          <p:cNvSpPr txBox="1"/>
          <p:nvPr/>
        </p:nvSpPr>
        <p:spPr>
          <a:xfrm>
            <a:off x="572134" y="1371892"/>
            <a:ext cx="72955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Significantly higher concentration of microorganisms than natural nails.</a:t>
            </a:r>
          </a:p>
        </p:txBody>
      </p:sp>
      <p:pic>
        <p:nvPicPr>
          <p:cNvPr id="12" name="Picture 7" descr="Artificial-Fingernails">
            <a:extLst>
              <a:ext uri="{FF2B5EF4-FFF2-40B4-BE49-F238E27FC236}">
                <a16:creationId xmlns:a16="http://schemas.microsoft.com/office/drawing/2014/main" id="{DB84BD30-F078-4E76-8D3D-D65258B35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840" y="2619681"/>
            <a:ext cx="21717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5154FA61-C4AD-4231-98D1-F78E75777B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562063"/>
              </p:ext>
            </p:extLst>
          </p:nvPr>
        </p:nvGraphicFramePr>
        <p:xfrm>
          <a:off x="4572000" y="2590258"/>
          <a:ext cx="1943100" cy="165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Photo Editor Photo" r:id="rId4" imgW="676369" imgH="771429" progId="">
                  <p:embed/>
                </p:oleObj>
              </mc:Choice>
              <mc:Fallback>
                <p:oleObj name="Photo Editor Photo" r:id="rId4" imgW="676369" imgH="771429" progId="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590258"/>
                        <a:ext cx="1943100" cy="165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EE8FC81A-54D8-495C-B0AE-2E74976BCB72}"/>
              </a:ext>
            </a:extLst>
          </p:cNvPr>
          <p:cNvSpPr txBox="1"/>
          <p:nvPr/>
        </p:nvSpPr>
        <p:spPr>
          <a:xfrm>
            <a:off x="5162550" y="4592628"/>
            <a:ext cx="286385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https://www.cdc.gov/handhygiene/providers/index.html</a:t>
            </a:r>
          </a:p>
        </p:txBody>
      </p:sp>
    </p:spTree>
    <p:extLst>
      <p:ext uri="{BB962C8B-B14F-4D97-AF65-F5344CB8AC3E}">
        <p14:creationId xmlns:p14="http://schemas.microsoft.com/office/powerpoint/2010/main" val="2058177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072D9F-4202-4ED5-865A-A99F0F308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9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6C6271-1957-432D-A7C4-4A602406AF72}"/>
              </a:ext>
            </a:extLst>
          </p:cNvPr>
          <p:cNvSpPr txBox="1"/>
          <p:nvPr/>
        </p:nvSpPr>
        <p:spPr>
          <a:xfrm>
            <a:off x="868680" y="1498895"/>
            <a:ext cx="6663506" cy="2946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00000"/>
              </a:lnSpc>
              <a:spcBef>
                <a:spcPts val="900"/>
              </a:spcBef>
              <a:buSzPct val="100000"/>
            </a:pPr>
            <a:r>
              <a:rPr lang="en-US" sz="2400" dirty="0"/>
              <a:t>Encourage patient hand hygiene</a:t>
            </a:r>
          </a:p>
          <a:p>
            <a:pPr marL="685800" lvl="1" indent="-342900"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After Toileting</a:t>
            </a:r>
          </a:p>
          <a:p>
            <a:pPr marL="685800" lvl="1" indent="-342900"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When leaving and returning to room</a:t>
            </a:r>
          </a:p>
          <a:p>
            <a:pPr marL="685800" lvl="1" indent="-342900"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Before eating, drinking, taking medicine</a:t>
            </a:r>
          </a:p>
          <a:p>
            <a:pPr marL="685800" lvl="1" indent="-342900"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After coughing, sneezing</a:t>
            </a:r>
          </a:p>
          <a:p>
            <a:pPr marL="685800" lvl="1" indent="-342900"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Before invasive procedures</a:t>
            </a:r>
          </a:p>
          <a:p>
            <a:pPr>
              <a:lnSpc>
                <a:spcPct val="100000"/>
              </a:lnSpc>
              <a:spcBef>
                <a:spcPts val="900"/>
              </a:spcBef>
              <a:buSzPct val="100000"/>
            </a:pPr>
            <a:endParaRPr lang="en-US" sz="24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CBA24D3-DF34-4201-BF9A-502D505B9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249" y="773107"/>
            <a:ext cx="5693102" cy="496893"/>
          </a:xfrm>
        </p:spPr>
        <p:txBody>
          <a:bodyPr/>
          <a:lstStyle/>
          <a:p>
            <a:r>
              <a:rPr lang="en-US" sz="2800" dirty="0"/>
              <a:t>Hand Hygiene – Not just for HCP</a:t>
            </a:r>
            <a:br>
              <a:rPr lang="en-US" dirty="0"/>
            </a:b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97585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rewell Health">
  <a:themeElements>
    <a:clrScheme name="Corewell Health Colors">
      <a:dk1>
        <a:srgbClr val="002855"/>
      </a:dk1>
      <a:lt1>
        <a:srgbClr val="FFFFFF"/>
      </a:lt1>
      <a:dk2>
        <a:srgbClr val="002855"/>
      </a:dk2>
      <a:lt2>
        <a:srgbClr val="FFFFFF"/>
      </a:lt2>
      <a:accent1>
        <a:srgbClr val="002855"/>
      </a:accent1>
      <a:accent2>
        <a:srgbClr val="0ED7E5"/>
      </a:accent2>
      <a:accent3>
        <a:srgbClr val="67F48C"/>
      </a:accent3>
      <a:accent4>
        <a:srgbClr val="7F93AA"/>
      </a:accent4>
      <a:accent5>
        <a:srgbClr val="86EBF2"/>
      </a:accent5>
      <a:accent6>
        <a:srgbClr val="B3F9C5"/>
      </a:accent6>
      <a:hlink>
        <a:srgbClr val="002855"/>
      </a:hlink>
      <a:folHlink>
        <a:srgbClr val="002855"/>
      </a:folHlink>
    </a:clrScheme>
    <a:fontScheme name="Corewell Health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orewell Health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200"/>
        </a:defPPr>
      </a:lstStyle>
      <a:style>
        <a:lnRef idx="0">
          <a:schemeClr val="accent1"/>
        </a:lnRef>
        <a:fillRef idx="1">
          <a:schemeClr val="accent1"/>
        </a:fillRef>
        <a:effectRef idx="0">
          <a:srgbClr val="000000"/>
        </a:effectRef>
        <a:fontRef idx="minor">
          <a:schemeClr val="tx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rgbClr val="000000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37160" indent="-137160">
          <a:lnSpc>
            <a:spcPct val="100000"/>
          </a:lnSpc>
          <a:spcBef>
            <a:spcPts val="900"/>
          </a:spcBef>
          <a:buSzPct val="100000"/>
          <a:buFont typeface="Arial"/>
          <a:buChar char="•"/>
          <a:defRPr sz="1200"/>
        </a:defPPr>
      </a:lstStyle>
    </a:txDef>
  </a:objectDefaults>
  <a:extraClrSchemeLst/>
  <a:custClrLst>
    <a:custClr name="Dark Blue">
      <a:srgbClr val="002855"/>
    </a:custClr>
    <a:custClr name="Light Blue">
      <a:srgbClr val="0ED7E5"/>
    </a:custClr>
    <a:custClr name="Light Green">
      <a:srgbClr val="67F48C"/>
    </a:custClr>
    <a:custClr name="Dark Blue 50% Tint">
      <a:srgbClr val="7F93AA"/>
    </a:custClr>
    <a:custClr name="Light Blue 50% Tint">
      <a:srgbClr val="86EBF2"/>
    </a:custClr>
    <a:custClr name="Light Green 50% Tint">
      <a:srgbClr val="B3F9C5"/>
    </a:custClr>
    <a:custClr name="Dark Blue 30% Tint">
      <a:srgbClr val="B2BECC"/>
    </a:custClr>
    <a:custClr name="15% Black">
      <a:srgbClr val="DCDDDE"/>
    </a:custClr>
    <a:custClr name="5% Black">
      <a:srgbClr val="F1F2F2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Corewell Health PowerPoint 16x9 19Oct2022" id="{1F3E1A84-BC8E-42BF-AF30-4468B27E6434}" vid="{5912C137-385A-493D-8421-E4ADF6880CB8}"/>
    </a:ext>
  </a:extLst>
</a:theme>
</file>

<file path=ppt/theme/theme2.xml><?xml version="1.0" encoding="utf-8"?>
<a:theme xmlns:a="http://schemas.openxmlformats.org/drawingml/2006/main" name="Corewell Health">
  <a:themeElements>
    <a:clrScheme name="Corewell Health Colors">
      <a:dk1>
        <a:srgbClr val="002855"/>
      </a:dk1>
      <a:lt1>
        <a:srgbClr val="FFFFFF"/>
      </a:lt1>
      <a:dk2>
        <a:srgbClr val="002855"/>
      </a:dk2>
      <a:lt2>
        <a:srgbClr val="FFFFFF"/>
      </a:lt2>
      <a:accent1>
        <a:srgbClr val="002855"/>
      </a:accent1>
      <a:accent2>
        <a:srgbClr val="0ED7E5"/>
      </a:accent2>
      <a:accent3>
        <a:srgbClr val="67F48C"/>
      </a:accent3>
      <a:accent4>
        <a:srgbClr val="7F93AA"/>
      </a:accent4>
      <a:accent5>
        <a:srgbClr val="86EBF2"/>
      </a:accent5>
      <a:accent6>
        <a:srgbClr val="B3F9C5"/>
      </a:accent6>
      <a:hlink>
        <a:srgbClr val="002855"/>
      </a:hlink>
      <a:folHlink>
        <a:srgbClr val="002855"/>
      </a:folHlink>
    </a:clrScheme>
    <a:fontScheme name="Corewell Health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orewell Health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200"/>
        </a:defPPr>
      </a:lstStyle>
      <a:style>
        <a:lnRef idx="0">
          <a:schemeClr val="accent1"/>
        </a:lnRef>
        <a:fillRef idx="1">
          <a:schemeClr val="accent1"/>
        </a:fillRef>
        <a:effectRef idx="0">
          <a:srgbClr val="000000"/>
        </a:effectRef>
        <a:fontRef idx="minor">
          <a:schemeClr val="tx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rgbClr val="000000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37160" indent="-137160">
          <a:lnSpc>
            <a:spcPct val="100000"/>
          </a:lnSpc>
          <a:spcBef>
            <a:spcPts val="900"/>
          </a:spcBef>
          <a:buSzPct val="100000"/>
          <a:buFont typeface="Arial"/>
          <a:buChar char="•"/>
          <a:defRPr sz="1200"/>
        </a:defPPr>
      </a:lstStyle>
    </a:txDef>
  </a:objectDefaults>
  <a:extraClrSchemeLst/>
  <a:custClrLst>
    <a:custClr name="Dark Blue">
      <a:srgbClr val="002855"/>
    </a:custClr>
    <a:custClr name="Light Blue">
      <a:srgbClr val="0ED7E5"/>
    </a:custClr>
    <a:custClr name="Light Green">
      <a:srgbClr val="67F48C"/>
    </a:custClr>
    <a:custClr name="Dark Blue 50% Tint">
      <a:srgbClr val="7F93AA"/>
    </a:custClr>
    <a:custClr name="Light Blue 50% Tint">
      <a:srgbClr val="86EBF2"/>
    </a:custClr>
    <a:custClr name="Light Green 50% Tint">
      <a:srgbClr val="B3F9C5"/>
    </a:custClr>
    <a:custClr name="Dark Blue 30% Tint">
      <a:srgbClr val="B2BECC"/>
    </a:custClr>
    <a:custClr name="15% Black">
      <a:srgbClr val="DCDDDE"/>
    </a:custClr>
    <a:custClr name="5% Black">
      <a:srgbClr val="F1F2F2"/>
    </a:custClr>
    <a:custClr name="White">
      <a:srgbClr val="FFFFFF"/>
    </a:custClr>
  </a:custClrLst>
</a:theme>
</file>

<file path=ppt/theme/theme3.xml><?xml version="1.0" encoding="utf-8"?>
<a:theme xmlns:a="http://schemas.openxmlformats.org/drawingml/2006/main" name="Corewell Health">
  <a:themeElements>
    <a:clrScheme name="Corewell Health Colors">
      <a:dk1>
        <a:srgbClr val="002855"/>
      </a:dk1>
      <a:lt1>
        <a:srgbClr val="FFFFFF"/>
      </a:lt1>
      <a:dk2>
        <a:srgbClr val="002855"/>
      </a:dk2>
      <a:lt2>
        <a:srgbClr val="FFFFFF"/>
      </a:lt2>
      <a:accent1>
        <a:srgbClr val="002855"/>
      </a:accent1>
      <a:accent2>
        <a:srgbClr val="0ED7E5"/>
      </a:accent2>
      <a:accent3>
        <a:srgbClr val="67F48C"/>
      </a:accent3>
      <a:accent4>
        <a:srgbClr val="7F93AA"/>
      </a:accent4>
      <a:accent5>
        <a:srgbClr val="86EBF2"/>
      </a:accent5>
      <a:accent6>
        <a:srgbClr val="B3F9C5"/>
      </a:accent6>
      <a:hlink>
        <a:srgbClr val="002855"/>
      </a:hlink>
      <a:folHlink>
        <a:srgbClr val="002855"/>
      </a:folHlink>
    </a:clrScheme>
    <a:fontScheme name="Corewell Health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orewell Health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200"/>
        </a:defPPr>
      </a:lstStyle>
      <a:style>
        <a:lnRef idx="0">
          <a:schemeClr val="accent1"/>
        </a:lnRef>
        <a:fillRef idx="1">
          <a:schemeClr val="accent1"/>
        </a:fillRef>
        <a:effectRef idx="0">
          <a:srgbClr val="000000"/>
        </a:effectRef>
        <a:fontRef idx="minor">
          <a:schemeClr val="tx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rgbClr val="000000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37160" indent="-137160">
          <a:lnSpc>
            <a:spcPct val="100000"/>
          </a:lnSpc>
          <a:spcBef>
            <a:spcPts val="900"/>
          </a:spcBef>
          <a:buSzPct val="100000"/>
          <a:buFont typeface="Arial"/>
          <a:buChar char="•"/>
          <a:defRPr sz="1200"/>
        </a:defPPr>
      </a:lstStyle>
    </a:txDef>
  </a:objectDefaults>
  <a:extraClrSchemeLst/>
  <a:custClrLst>
    <a:custClr name="Dark Blue">
      <a:srgbClr val="002855"/>
    </a:custClr>
    <a:custClr name="Light Blue">
      <a:srgbClr val="0ED7E5"/>
    </a:custClr>
    <a:custClr name="Light Green">
      <a:srgbClr val="67F48C"/>
    </a:custClr>
    <a:custClr name="Dark Blue 50% Tint">
      <a:srgbClr val="7F93AA"/>
    </a:custClr>
    <a:custClr name="Light Blue 50% Tint">
      <a:srgbClr val="86EBF2"/>
    </a:custClr>
    <a:custClr name="Light Green 50% Tint">
      <a:srgbClr val="B3F9C5"/>
    </a:custClr>
    <a:custClr name="Dark Blue 30% Tint">
      <a:srgbClr val="B2BECC"/>
    </a:custClr>
    <a:custClr name="15% Black">
      <a:srgbClr val="DCDDDE"/>
    </a:custClr>
    <a:custClr name="5% Black">
      <a:srgbClr val="F1F2F2"/>
    </a:custClr>
    <a:custClr name="White">
      <a:srgbClr val="FFFFFF"/>
    </a:custClr>
  </a:custClr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corewell-health-powerpoint-16x9-19oct2022</Template>
  <TotalTime>1349</TotalTime>
  <Words>865</Words>
  <Application>Microsoft Office PowerPoint</Application>
  <PresentationFormat>On-screen Show (16:9)</PresentationFormat>
  <Paragraphs>186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Corewell Health</vt:lpstr>
      <vt:lpstr>Photo Editor Photo</vt:lpstr>
      <vt:lpstr>Nursing Student Orientation  Infection Prevention &amp; Control</vt:lpstr>
      <vt:lpstr>PowerPoint Presentation</vt:lpstr>
      <vt:lpstr>How do we Keep Patients and Healthcare Workers Safe?</vt:lpstr>
      <vt:lpstr>Hand Hygiene </vt:lpstr>
      <vt:lpstr>Hand Hygiene Alcohol-Based Hand Rub </vt:lpstr>
      <vt:lpstr>Hand Hygiene – Soap &amp; Water </vt:lpstr>
      <vt:lpstr>Hand Hygiene </vt:lpstr>
      <vt:lpstr>Hand Hygiene – Artificial Fingernails </vt:lpstr>
      <vt:lpstr>Hand Hygiene – Not just for HCP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Corewell Health  16x9 PowerPoint template</dc:title>
  <dc:subject/>
  <dc:creator>Jenkins, Ann</dc:creator>
  <cp:keywords/>
  <dc:description/>
  <cp:lastModifiedBy>Jenkins, Ann</cp:lastModifiedBy>
  <cp:revision>27</cp:revision>
  <cp:lastPrinted>2022-10-26T17:18:33Z</cp:lastPrinted>
  <dcterms:created xsi:type="dcterms:W3CDTF">2022-10-25T18:59:48Z</dcterms:created>
  <dcterms:modified xsi:type="dcterms:W3CDTF">2022-10-26T17:29:02Z</dcterms:modified>
  <cp:category/>
</cp:coreProperties>
</file>