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7" d="100"/>
          <a:sy n="27" d="100"/>
        </p:scale>
        <p:origin x="16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 b="1"/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984" y="13081000"/>
            <a:ext cx="453332" cy="4472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What Should You Learn From A Breast Surgeon?"/>
          <p:cNvSpPr txBox="1">
            <a:spLocks noGrp="1"/>
          </p:cNvSpPr>
          <p:nvPr>
            <p:ph type="ctrTitle"/>
          </p:nvPr>
        </p:nvSpPr>
        <p:spPr>
          <a:xfrm>
            <a:off x="1176508" y="2298700"/>
            <a:ext cx="21429492" cy="4648200"/>
          </a:xfrm>
          <a:prstGeom prst="rect">
            <a:avLst/>
          </a:prstGeom>
        </p:spPr>
        <p:txBody>
          <a:bodyPr/>
          <a:lstStyle/>
          <a:p>
            <a:r>
              <a:rPr dirty="0"/>
              <a:t>What Should You Learn From A Breast Surgeon? </a:t>
            </a:r>
          </a:p>
        </p:txBody>
      </p:sp>
      <p:sp>
        <p:nvSpPr>
          <p:cNvPr id="138" name="Zakiya Shakir, MD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9301398"/>
            <a:ext cx="20828000" cy="3600155"/>
          </a:xfrm>
          <a:prstGeom prst="rect">
            <a:avLst/>
          </a:prstGeom>
        </p:spPr>
        <p:txBody>
          <a:bodyPr/>
          <a:lstStyle/>
          <a:p>
            <a:r>
              <a:t>Zakiya Shakir, MD</a:t>
            </a:r>
          </a:p>
          <a:p>
            <a:r>
              <a:t>Breast Surgical Oncology</a:t>
            </a:r>
          </a:p>
          <a:p>
            <a:r>
              <a:t>October 3, 2024</a:t>
            </a:r>
          </a:p>
        </p:txBody>
      </p:sp>
      <p:pic>
        <p:nvPicPr>
          <p:cNvPr id="139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140" name="Text"/>
          <p:cNvSpPr txBox="1"/>
          <p:nvPr/>
        </p:nvSpPr>
        <p:spPr>
          <a:xfrm>
            <a:off x="10661650" y="6542992"/>
            <a:ext cx="156642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/>
            </a:lvl1pPr>
          </a:lstStyle>
          <a:p>
            <a:r>
              <a:t> </a:t>
            </a:r>
          </a:p>
        </p:txBody>
      </p:sp>
      <p:pic>
        <p:nvPicPr>
          <p:cNvPr id="141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54" y="12166732"/>
            <a:ext cx="6842913" cy="110736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2" name="Text"/>
          <p:cNvSpPr txBox="1"/>
          <p:nvPr/>
        </p:nvSpPr>
        <p:spPr>
          <a:xfrm>
            <a:off x="18300534" y="11409351"/>
            <a:ext cx="156642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/>
            </a:lvl1pPr>
          </a:lstStyle>
          <a:p>
            <a:r>
              <a:t> </a:t>
            </a:r>
          </a:p>
        </p:txBody>
      </p:sp>
      <p:pic>
        <p:nvPicPr>
          <p:cNvPr id="143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144" name="Text"/>
          <p:cNvSpPr txBox="1"/>
          <p:nvPr/>
        </p:nvSpPr>
        <p:spPr>
          <a:xfrm>
            <a:off x="8382000" y="5838142"/>
            <a:ext cx="156642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/>
            </a:lvl1pPr>
          </a:lstStyle>
          <a:p>
            <a:r>
              <a:t> </a:t>
            </a:r>
          </a:p>
        </p:txBody>
      </p:sp>
      <p:pic>
        <p:nvPicPr>
          <p:cNvPr id="145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00" y="11329270"/>
            <a:ext cx="7620000" cy="1905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46" name="Text"/>
          <p:cNvSpPr txBox="1"/>
          <p:nvPr/>
        </p:nvSpPr>
        <p:spPr>
          <a:xfrm>
            <a:off x="16637000" y="10988863"/>
            <a:ext cx="156642" cy="274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/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creening Te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Screening Tests</a:t>
            </a:r>
          </a:p>
        </p:txBody>
      </p:sp>
      <p:sp>
        <p:nvSpPr>
          <p:cNvPr id="192" name="Average risk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42036" indent="-542036" defTabSz="800735">
              <a:spcBef>
                <a:spcPts val="4300"/>
              </a:spcBef>
              <a:defRPr sz="3686"/>
            </a:pPr>
            <a:r>
              <a:t>Average risk:</a:t>
            </a:r>
          </a:p>
          <a:p>
            <a:pPr marL="1084072" lvl="1" indent="-542036" defTabSz="800735">
              <a:spcBef>
                <a:spcPts val="4300"/>
              </a:spcBef>
              <a:defRPr sz="3686"/>
            </a:pPr>
            <a:r>
              <a:rPr b="1"/>
              <a:t>Annual</a:t>
            </a:r>
            <a:r>
              <a:t> screening mammogram starting at age 40</a:t>
            </a:r>
          </a:p>
          <a:p>
            <a:pPr marL="1084072" lvl="1" indent="-542036" defTabSz="800735">
              <a:spcBef>
                <a:spcPts val="4300"/>
              </a:spcBef>
              <a:defRPr sz="3686"/>
            </a:pPr>
            <a:r>
              <a:t>3D mammogram = tomography</a:t>
            </a:r>
          </a:p>
          <a:p>
            <a:pPr marL="1084072" lvl="1" indent="-542036" defTabSz="800735">
              <a:spcBef>
                <a:spcPts val="4300"/>
              </a:spcBef>
              <a:defRPr sz="3686"/>
            </a:pPr>
            <a:r>
              <a:t>Can consider ultrasound or MRI for high breast density (pros and cons to both)</a:t>
            </a:r>
          </a:p>
          <a:p>
            <a:pPr marL="542036" indent="-542036" defTabSz="800735">
              <a:spcBef>
                <a:spcPts val="4300"/>
              </a:spcBef>
              <a:defRPr sz="3686"/>
            </a:pPr>
            <a:r>
              <a:t>High risk:</a:t>
            </a:r>
          </a:p>
          <a:p>
            <a:pPr marL="1084072" lvl="1" indent="-542036" defTabSz="800735">
              <a:spcBef>
                <a:spcPts val="4300"/>
              </a:spcBef>
              <a:defRPr sz="3686"/>
            </a:pPr>
            <a:r>
              <a:t>Add ultrasound or MRI in addition to mammogram</a:t>
            </a:r>
          </a:p>
          <a:p>
            <a:pPr marL="1084072" lvl="1" indent="-542036" defTabSz="800735">
              <a:spcBef>
                <a:spcPts val="4300"/>
              </a:spcBef>
              <a:defRPr sz="3686"/>
            </a:pPr>
            <a:r>
              <a:t>Add clinical breast exam every 6-12 months</a:t>
            </a:r>
          </a:p>
        </p:txBody>
      </p:sp>
      <p:pic>
        <p:nvPicPr>
          <p:cNvPr id="193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879" y="2720817"/>
            <a:ext cx="12152724" cy="638458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ext"/>
          <p:cNvSpPr txBox="1"/>
          <p:nvPr/>
        </p:nvSpPr>
        <p:spPr>
          <a:xfrm>
            <a:off x="4590142" y="-540732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07" y="133548"/>
            <a:ext cx="20957074" cy="13448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andy path between two hills leading to the ocean" descr="Sandy path between two hills leading to the oce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00" b="1200"/>
          <a:stretch>
            <a:fillRect/>
          </a:stretch>
        </p:blipFill>
        <p:spPr>
          <a:xfrm>
            <a:off x="918658" y="2746754"/>
            <a:ext cx="9525001" cy="9296401"/>
          </a:xfrm>
          <a:prstGeom prst="rect">
            <a:avLst/>
          </a:prstGeom>
        </p:spPr>
      </p:pic>
      <p:sp>
        <p:nvSpPr>
          <p:cNvPr id="200" name="Early detection saves live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Early detection saves lives!</a:t>
            </a:r>
          </a:p>
        </p:txBody>
      </p:sp>
      <p:pic>
        <p:nvPicPr>
          <p:cNvPr id="201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0361" y="3159811"/>
            <a:ext cx="10726952" cy="782989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"/>
          <p:cNvSpPr txBox="1"/>
          <p:nvPr/>
        </p:nvSpPr>
        <p:spPr>
          <a:xfrm>
            <a:off x="4318000" y="594995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Methods of Diagnosis"/>
          <p:cNvSpPr txBox="1">
            <a:spLocks noGrp="1"/>
          </p:cNvSpPr>
          <p:nvPr>
            <p:ph type="title"/>
          </p:nvPr>
        </p:nvSpPr>
        <p:spPr>
          <a:xfrm>
            <a:off x="-941245" y="355599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Methods of Diagnosis</a:t>
            </a:r>
          </a:p>
        </p:txBody>
      </p:sp>
      <p:sp>
        <p:nvSpPr>
          <p:cNvPr id="205" name="Imag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08508" indent="-508508" defTabSz="751205">
              <a:spcBef>
                <a:spcPts val="4000"/>
              </a:spcBef>
              <a:defRPr sz="3458"/>
            </a:pPr>
            <a:r>
              <a:t>Imaging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Screening imaging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Diagnostic imaging 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Biopsy 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Can be done using ultrasound, mammogram, or MRI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Pathology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Radiology-pathology concordance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Evaluation by treatment team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Clinical exam</a:t>
            </a:r>
          </a:p>
        </p:txBody>
      </p:sp>
      <p:pic>
        <p:nvPicPr>
          <p:cNvPr id="206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089" y="7698538"/>
            <a:ext cx="11935197" cy="561959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"/>
          <p:cNvSpPr txBox="1"/>
          <p:nvPr/>
        </p:nvSpPr>
        <p:spPr>
          <a:xfrm>
            <a:off x="11926701" y="-3038170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208" name="unknown.png" descr="unknown.png"/>
          <p:cNvPicPr>
            <a:picLocks noChangeAspect="1"/>
          </p:cNvPicPr>
          <p:nvPr/>
        </p:nvPicPr>
        <p:blipFill>
          <a:blip r:embed="rId3"/>
          <a:srcRect l="10783" t="1264" r="6777" b="3810"/>
          <a:stretch>
            <a:fillRect/>
          </a:stretch>
        </p:blipFill>
        <p:spPr>
          <a:xfrm>
            <a:off x="17145076" y="1036427"/>
            <a:ext cx="5468549" cy="629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15259" y="1"/>
                </a:moveTo>
                <a:cubicBezTo>
                  <a:pt x="14752" y="4"/>
                  <a:pt x="14399" y="9"/>
                  <a:pt x="14352" y="18"/>
                </a:cubicBezTo>
                <a:cubicBezTo>
                  <a:pt x="14197" y="47"/>
                  <a:pt x="13986" y="205"/>
                  <a:pt x="13757" y="465"/>
                </a:cubicBezTo>
                <a:cubicBezTo>
                  <a:pt x="13668" y="567"/>
                  <a:pt x="13578" y="668"/>
                  <a:pt x="13557" y="690"/>
                </a:cubicBezTo>
                <a:cubicBezTo>
                  <a:pt x="13448" y="801"/>
                  <a:pt x="13219" y="1278"/>
                  <a:pt x="13179" y="1477"/>
                </a:cubicBezTo>
                <a:cubicBezTo>
                  <a:pt x="13154" y="1602"/>
                  <a:pt x="13118" y="1734"/>
                  <a:pt x="13101" y="1770"/>
                </a:cubicBezTo>
                <a:cubicBezTo>
                  <a:pt x="13056" y="1860"/>
                  <a:pt x="12986" y="2388"/>
                  <a:pt x="12986" y="2634"/>
                </a:cubicBezTo>
                <a:cubicBezTo>
                  <a:pt x="12986" y="2745"/>
                  <a:pt x="12970" y="2874"/>
                  <a:pt x="12949" y="2922"/>
                </a:cubicBezTo>
                <a:cubicBezTo>
                  <a:pt x="12923" y="2981"/>
                  <a:pt x="12922" y="3072"/>
                  <a:pt x="12947" y="3196"/>
                </a:cubicBezTo>
                <a:cubicBezTo>
                  <a:pt x="12967" y="3298"/>
                  <a:pt x="13002" y="3481"/>
                  <a:pt x="13024" y="3601"/>
                </a:cubicBezTo>
                <a:cubicBezTo>
                  <a:pt x="13046" y="3721"/>
                  <a:pt x="13088" y="3861"/>
                  <a:pt x="13119" y="3913"/>
                </a:cubicBezTo>
                <a:cubicBezTo>
                  <a:pt x="13150" y="3964"/>
                  <a:pt x="13176" y="4024"/>
                  <a:pt x="13176" y="4045"/>
                </a:cubicBezTo>
                <a:cubicBezTo>
                  <a:pt x="13176" y="4065"/>
                  <a:pt x="13201" y="4100"/>
                  <a:pt x="13232" y="4122"/>
                </a:cubicBezTo>
                <a:cubicBezTo>
                  <a:pt x="13264" y="4145"/>
                  <a:pt x="13290" y="4174"/>
                  <a:pt x="13290" y="4187"/>
                </a:cubicBezTo>
                <a:cubicBezTo>
                  <a:pt x="13290" y="4201"/>
                  <a:pt x="13072" y="4220"/>
                  <a:pt x="12806" y="4231"/>
                </a:cubicBezTo>
                <a:cubicBezTo>
                  <a:pt x="12540" y="4242"/>
                  <a:pt x="12169" y="4279"/>
                  <a:pt x="11981" y="4313"/>
                </a:cubicBezTo>
                <a:cubicBezTo>
                  <a:pt x="11673" y="4368"/>
                  <a:pt x="11239" y="4522"/>
                  <a:pt x="11091" y="4628"/>
                </a:cubicBezTo>
                <a:cubicBezTo>
                  <a:pt x="11060" y="4650"/>
                  <a:pt x="10991" y="4687"/>
                  <a:pt x="10939" y="4708"/>
                </a:cubicBezTo>
                <a:cubicBezTo>
                  <a:pt x="10887" y="4730"/>
                  <a:pt x="10764" y="4792"/>
                  <a:pt x="10666" y="4844"/>
                </a:cubicBezTo>
                <a:lnTo>
                  <a:pt x="10489" y="4941"/>
                </a:lnTo>
                <a:lnTo>
                  <a:pt x="10212" y="4820"/>
                </a:lnTo>
                <a:cubicBezTo>
                  <a:pt x="10059" y="4753"/>
                  <a:pt x="9874" y="4677"/>
                  <a:pt x="9801" y="4653"/>
                </a:cubicBezTo>
                <a:cubicBezTo>
                  <a:pt x="9649" y="4601"/>
                  <a:pt x="9555" y="4567"/>
                  <a:pt x="8873" y="4306"/>
                </a:cubicBezTo>
                <a:cubicBezTo>
                  <a:pt x="8602" y="4202"/>
                  <a:pt x="8359" y="4098"/>
                  <a:pt x="8332" y="4076"/>
                </a:cubicBezTo>
                <a:cubicBezTo>
                  <a:pt x="8306" y="4054"/>
                  <a:pt x="8267" y="3941"/>
                  <a:pt x="8246" y="3824"/>
                </a:cubicBezTo>
                <a:cubicBezTo>
                  <a:pt x="8225" y="3708"/>
                  <a:pt x="8193" y="3583"/>
                  <a:pt x="8174" y="3547"/>
                </a:cubicBezTo>
                <a:cubicBezTo>
                  <a:pt x="8155" y="3510"/>
                  <a:pt x="8129" y="3441"/>
                  <a:pt x="8117" y="3393"/>
                </a:cubicBezTo>
                <a:cubicBezTo>
                  <a:pt x="8089" y="3280"/>
                  <a:pt x="7927" y="3112"/>
                  <a:pt x="7820" y="3084"/>
                </a:cubicBezTo>
                <a:cubicBezTo>
                  <a:pt x="7773" y="3072"/>
                  <a:pt x="7649" y="3028"/>
                  <a:pt x="7545" y="2986"/>
                </a:cubicBezTo>
                <a:cubicBezTo>
                  <a:pt x="6980" y="2759"/>
                  <a:pt x="6826" y="2699"/>
                  <a:pt x="6428" y="2548"/>
                </a:cubicBezTo>
                <a:cubicBezTo>
                  <a:pt x="6188" y="2458"/>
                  <a:pt x="5965" y="2379"/>
                  <a:pt x="5934" y="2374"/>
                </a:cubicBezTo>
                <a:cubicBezTo>
                  <a:pt x="5829" y="2358"/>
                  <a:pt x="5707" y="2414"/>
                  <a:pt x="5689" y="2487"/>
                </a:cubicBezTo>
                <a:cubicBezTo>
                  <a:pt x="5584" y="2908"/>
                  <a:pt x="5604" y="4117"/>
                  <a:pt x="5719" y="4279"/>
                </a:cubicBezTo>
                <a:cubicBezTo>
                  <a:pt x="5735" y="4301"/>
                  <a:pt x="6030" y="4438"/>
                  <a:pt x="6374" y="4583"/>
                </a:cubicBezTo>
                <a:cubicBezTo>
                  <a:pt x="7022" y="4856"/>
                  <a:pt x="7200" y="4894"/>
                  <a:pt x="7357" y="4801"/>
                </a:cubicBezTo>
                <a:cubicBezTo>
                  <a:pt x="7398" y="4776"/>
                  <a:pt x="7508" y="4720"/>
                  <a:pt x="7602" y="4674"/>
                </a:cubicBezTo>
                <a:cubicBezTo>
                  <a:pt x="7695" y="4629"/>
                  <a:pt x="7824" y="4565"/>
                  <a:pt x="7887" y="4533"/>
                </a:cubicBezTo>
                <a:cubicBezTo>
                  <a:pt x="7999" y="4476"/>
                  <a:pt x="8007" y="4477"/>
                  <a:pt x="8221" y="4561"/>
                </a:cubicBezTo>
                <a:cubicBezTo>
                  <a:pt x="8341" y="4609"/>
                  <a:pt x="8450" y="4649"/>
                  <a:pt x="8464" y="4649"/>
                </a:cubicBezTo>
                <a:cubicBezTo>
                  <a:pt x="8477" y="4649"/>
                  <a:pt x="8566" y="4680"/>
                  <a:pt x="8661" y="4718"/>
                </a:cubicBezTo>
                <a:cubicBezTo>
                  <a:pt x="8757" y="4756"/>
                  <a:pt x="8890" y="4807"/>
                  <a:pt x="8958" y="4832"/>
                </a:cubicBezTo>
                <a:cubicBezTo>
                  <a:pt x="9025" y="4858"/>
                  <a:pt x="9136" y="4900"/>
                  <a:pt x="9204" y="4926"/>
                </a:cubicBezTo>
                <a:cubicBezTo>
                  <a:pt x="9271" y="4952"/>
                  <a:pt x="9494" y="5036"/>
                  <a:pt x="9697" y="5112"/>
                </a:cubicBezTo>
                <a:cubicBezTo>
                  <a:pt x="9901" y="5189"/>
                  <a:pt x="10067" y="5254"/>
                  <a:pt x="10067" y="5259"/>
                </a:cubicBezTo>
                <a:cubicBezTo>
                  <a:pt x="10067" y="5264"/>
                  <a:pt x="9943" y="5377"/>
                  <a:pt x="9792" y="5510"/>
                </a:cubicBezTo>
                <a:cubicBezTo>
                  <a:pt x="9487" y="5776"/>
                  <a:pt x="9271" y="6009"/>
                  <a:pt x="9103" y="6250"/>
                </a:cubicBezTo>
                <a:cubicBezTo>
                  <a:pt x="8900" y="6542"/>
                  <a:pt x="8633" y="7032"/>
                  <a:pt x="8550" y="7265"/>
                </a:cubicBezTo>
                <a:cubicBezTo>
                  <a:pt x="8505" y="7391"/>
                  <a:pt x="8452" y="7528"/>
                  <a:pt x="8434" y="7568"/>
                </a:cubicBezTo>
                <a:cubicBezTo>
                  <a:pt x="8416" y="7608"/>
                  <a:pt x="8382" y="7771"/>
                  <a:pt x="8359" y="7930"/>
                </a:cubicBezTo>
                <a:cubicBezTo>
                  <a:pt x="8336" y="8089"/>
                  <a:pt x="8301" y="8265"/>
                  <a:pt x="8282" y="8320"/>
                </a:cubicBezTo>
                <a:cubicBezTo>
                  <a:pt x="8238" y="8448"/>
                  <a:pt x="8236" y="9147"/>
                  <a:pt x="8280" y="9171"/>
                </a:cubicBezTo>
                <a:cubicBezTo>
                  <a:pt x="8298" y="9180"/>
                  <a:pt x="8321" y="9286"/>
                  <a:pt x="8332" y="9406"/>
                </a:cubicBezTo>
                <a:cubicBezTo>
                  <a:pt x="8354" y="9645"/>
                  <a:pt x="8402" y="9710"/>
                  <a:pt x="8599" y="9769"/>
                </a:cubicBezTo>
                <a:cubicBezTo>
                  <a:pt x="8685" y="9795"/>
                  <a:pt x="10551" y="9807"/>
                  <a:pt x="15079" y="9811"/>
                </a:cubicBezTo>
                <a:lnTo>
                  <a:pt x="21439" y="9818"/>
                </a:lnTo>
                <a:lnTo>
                  <a:pt x="21518" y="9749"/>
                </a:lnTo>
                <a:lnTo>
                  <a:pt x="21600" y="9678"/>
                </a:lnTo>
                <a:lnTo>
                  <a:pt x="21578" y="7435"/>
                </a:lnTo>
                <a:cubicBezTo>
                  <a:pt x="21566" y="6201"/>
                  <a:pt x="21546" y="5077"/>
                  <a:pt x="21533" y="4938"/>
                </a:cubicBezTo>
                <a:cubicBezTo>
                  <a:pt x="21505" y="4644"/>
                  <a:pt x="21420" y="4496"/>
                  <a:pt x="21263" y="4466"/>
                </a:cubicBezTo>
                <a:cubicBezTo>
                  <a:pt x="21205" y="4455"/>
                  <a:pt x="21077" y="4425"/>
                  <a:pt x="20979" y="4400"/>
                </a:cubicBezTo>
                <a:cubicBezTo>
                  <a:pt x="20881" y="4374"/>
                  <a:pt x="20724" y="4352"/>
                  <a:pt x="20630" y="4352"/>
                </a:cubicBezTo>
                <a:lnTo>
                  <a:pt x="20457" y="4352"/>
                </a:lnTo>
                <a:lnTo>
                  <a:pt x="20511" y="4246"/>
                </a:lnTo>
                <a:cubicBezTo>
                  <a:pt x="20540" y="4187"/>
                  <a:pt x="20590" y="4084"/>
                  <a:pt x="20623" y="4017"/>
                </a:cubicBezTo>
                <a:cubicBezTo>
                  <a:pt x="20657" y="3951"/>
                  <a:pt x="20695" y="3826"/>
                  <a:pt x="20708" y="3738"/>
                </a:cubicBezTo>
                <a:cubicBezTo>
                  <a:pt x="20721" y="3651"/>
                  <a:pt x="20747" y="3563"/>
                  <a:pt x="20764" y="3543"/>
                </a:cubicBezTo>
                <a:cubicBezTo>
                  <a:pt x="20782" y="3523"/>
                  <a:pt x="20807" y="3286"/>
                  <a:pt x="20819" y="3016"/>
                </a:cubicBezTo>
                <a:cubicBezTo>
                  <a:pt x="20851" y="2310"/>
                  <a:pt x="20757" y="1510"/>
                  <a:pt x="20600" y="1144"/>
                </a:cubicBezTo>
                <a:cubicBezTo>
                  <a:pt x="20425" y="735"/>
                  <a:pt x="19942" y="103"/>
                  <a:pt x="19757" y="42"/>
                </a:cubicBezTo>
                <a:cubicBezTo>
                  <a:pt x="19674" y="15"/>
                  <a:pt x="16780" y="-5"/>
                  <a:pt x="15259" y="1"/>
                </a:cubicBezTo>
                <a:close/>
                <a:moveTo>
                  <a:pt x="1766" y="8398"/>
                </a:moveTo>
                <a:cubicBezTo>
                  <a:pt x="1687" y="8408"/>
                  <a:pt x="1599" y="8457"/>
                  <a:pt x="1493" y="8541"/>
                </a:cubicBezTo>
                <a:cubicBezTo>
                  <a:pt x="1367" y="8640"/>
                  <a:pt x="1248" y="8698"/>
                  <a:pt x="1076" y="8741"/>
                </a:cubicBezTo>
                <a:cubicBezTo>
                  <a:pt x="943" y="8774"/>
                  <a:pt x="768" y="8817"/>
                  <a:pt x="687" y="8837"/>
                </a:cubicBezTo>
                <a:cubicBezTo>
                  <a:pt x="482" y="8889"/>
                  <a:pt x="278" y="9024"/>
                  <a:pt x="127" y="9211"/>
                </a:cubicBezTo>
                <a:cubicBezTo>
                  <a:pt x="4" y="9365"/>
                  <a:pt x="0" y="9381"/>
                  <a:pt x="0" y="9683"/>
                </a:cubicBezTo>
                <a:cubicBezTo>
                  <a:pt x="1" y="9915"/>
                  <a:pt x="18" y="10025"/>
                  <a:pt x="66" y="10108"/>
                </a:cubicBezTo>
                <a:cubicBezTo>
                  <a:pt x="103" y="10169"/>
                  <a:pt x="132" y="10237"/>
                  <a:pt x="132" y="10259"/>
                </a:cubicBezTo>
                <a:cubicBezTo>
                  <a:pt x="132" y="10313"/>
                  <a:pt x="314" y="10607"/>
                  <a:pt x="397" y="10687"/>
                </a:cubicBezTo>
                <a:cubicBezTo>
                  <a:pt x="527" y="10813"/>
                  <a:pt x="533" y="10909"/>
                  <a:pt x="507" y="12653"/>
                </a:cubicBezTo>
                <a:cubicBezTo>
                  <a:pt x="499" y="13145"/>
                  <a:pt x="545" y="13396"/>
                  <a:pt x="689" y="13642"/>
                </a:cubicBezTo>
                <a:cubicBezTo>
                  <a:pt x="812" y="13854"/>
                  <a:pt x="1340" y="14311"/>
                  <a:pt x="1744" y="14554"/>
                </a:cubicBezTo>
                <a:cubicBezTo>
                  <a:pt x="1909" y="14653"/>
                  <a:pt x="2181" y="14831"/>
                  <a:pt x="2349" y="14950"/>
                </a:cubicBezTo>
                <a:cubicBezTo>
                  <a:pt x="2517" y="15068"/>
                  <a:pt x="2713" y="15199"/>
                  <a:pt x="2784" y="15243"/>
                </a:cubicBezTo>
                <a:lnTo>
                  <a:pt x="2915" y="15324"/>
                </a:lnTo>
                <a:lnTo>
                  <a:pt x="2822" y="15358"/>
                </a:lnTo>
                <a:cubicBezTo>
                  <a:pt x="2678" y="15412"/>
                  <a:pt x="2520" y="15512"/>
                  <a:pt x="2342" y="15662"/>
                </a:cubicBezTo>
                <a:cubicBezTo>
                  <a:pt x="2252" y="15738"/>
                  <a:pt x="2089" y="15829"/>
                  <a:pt x="1980" y="15865"/>
                </a:cubicBezTo>
                <a:cubicBezTo>
                  <a:pt x="1651" y="15973"/>
                  <a:pt x="1524" y="16036"/>
                  <a:pt x="1355" y="16177"/>
                </a:cubicBezTo>
                <a:cubicBezTo>
                  <a:pt x="1222" y="16287"/>
                  <a:pt x="1195" y="16332"/>
                  <a:pt x="1195" y="16432"/>
                </a:cubicBezTo>
                <a:cubicBezTo>
                  <a:pt x="1195" y="16528"/>
                  <a:pt x="1219" y="16574"/>
                  <a:pt x="1311" y="16641"/>
                </a:cubicBezTo>
                <a:cubicBezTo>
                  <a:pt x="1375" y="16687"/>
                  <a:pt x="1452" y="16725"/>
                  <a:pt x="1482" y="16725"/>
                </a:cubicBezTo>
                <a:cubicBezTo>
                  <a:pt x="1512" y="16725"/>
                  <a:pt x="1566" y="16739"/>
                  <a:pt x="1603" y="16755"/>
                </a:cubicBezTo>
                <a:cubicBezTo>
                  <a:pt x="1639" y="16771"/>
                  <a:pt x="1782" y="16799"/>
                  <a:pt x="1922" y="16817"/>
                </a:cubicBezTo>
                <a:cubicBezTo>
                  <a:pt x="2237" y="16858"/>
                  <a:pt x="2355" y="16929"/>
                  <a:pt x="2570" y="17205"/>
                </a:cubicBezTo>
                <a:cubicBezTo>
                  <a:pt x="2681" y="17348"/>
                  <a:pt x="2805" y="17458"/>
                  <a:pt x="2940" y="17533"/>
                </a:cubicBezTo>
                <a:cubicBezTo>
                  <a:pt x="3128" y="17638"/>
                  <a:pt x="3461" y="17745"/>
                  <a:pt x="3596" y="17745"/>
                </a:cubicBezTo>
                <a:cubicBezTo>
                  <a:pt x="3629" y="17745"/>
                  <a:pt x="3665" y="17760"/>
                  <a:pt x="3678" y="17778"/>
                </a:cubicBezTo>
                <a:cubicBezTo>
                  <a:pt x="3691" y="17796"/>
                  <a:pt x="3733" y="17810"/>
                  <a:pt x="3772" y="17810"/>
                </a:cubicBezTo>
                <a:cubicBezTo>
                  <a:pt x="3849" y="17810"/>
                  <a:pt x="4343" y="17940"/>
                  <a:pt x="4683" y="18049"/>
                </a:cubicBezTo>
                <a:cubicBezTo>
                  <a:pt x="4887" y="18114"/>
                  <a:pt x="5902" y="18541"/>
                  <a:pt x="6313" y="18734"/>
                </a:cubicBezTo>
                <a:cubicBezTo>
                  <a:pt x="6787" y="18957"/>
                  <a:pt x="7172" y="19013"/>
                  <a:pt x="7548" y="18914"/>
                </a:cubicBezTo>
                <a:cubicBezTo>
                  <a:pt x="7651" y="18887"/>
                  <a:pt x="7829" y="18865"/>
                  <a:pt x="7945" y="18865"/>
                </a:cubicBezTo>
                <a:cubicBezTo>
                  <a:pt x="8136" y="18864"/>
                  <a:pt x="8169" y="18875"/>
                  <a:pt x="8284" y="18978"/>
                </a:cubicBezTo>
                <a:cubicBezTo>
                  <a:pt x="8353" y="19040"/>
                  <a:pt x="8463" y="19102"/>
                  <a:pt x="8528" y="19114"/>
                </a:cubicBezTo>
                <a:cubicBezTo>
                  <a:pt x="8593" y="19126"/>
                  <a:pt x="8666" y="19149"/>
                  <a:pt x="8691" y="19167"/>
                </a:cubicBezTo>
                <a:cubicBezTo>
                  <a:pt x="8737" y="19199"/>
                  <a:pt x="8971" y="19148"/>
                  <a:pt x="9072" y="19084"/>
                </a:cubicBezTo>
                <a:cubicBezTo>
                  <a:pt x="9105" y="19063"/>
                  <a:pt x="9195" y="19116"/>
                  <a:pt x="9368" y="19257"/>
                </a:cubicBezTo>
                <a:cubicBezTo>
                  <a:pt x="9766" y="19579"/>
                  <a:pt x="9862" y="19622"/>
                  <a:pt x="10245" y="19657"/>
                </a:cubicBezTo>
                <a:cubicBezTo>
                  <a:pt x="11062" y="19729"/>
                  <a:pt x="11085" y="19735"/>
                  <a:pt x="11245" y="19870"/>
                </a:cubicBezTo>
                <a:cubicBezTo>
                  <a:pt x="11326" y="19939"/>
                  <a:pt x="11413" y="20048"/>
                  <a:pt x="11437" y="20112"/>
                </a:cubicBezTo>
                <a:cubicBezTo>
                  <a:pt x="11479" y="20222"/>
                  <a:pt x="11543" y="20308"/>
                  <a:pt x="11861" y="20674"/>
                </a:cubicBezTo>
                <a:cubicBezTo>
                  <a:pt x="11931" y="20756"/>
                  <a:pt x="12026" y="20897"/>
                  <a:pt x="12074" y="20987"/>
                </a:cubicBezTo>
                <a:cubicBezTo>
                  <a:pt x="12259" y="21341"/>
                  <a:pt x="12328" y="21440"/>
                  <a:pt x="12434" y="21519"/>
                </a:cubicBezTo>
                <a:cubicBezTo>
                  <a:pt x="12519" y="21581"/>
                  <a:pt x="12569" y="21595"/>
                  <a:pt x="12643" y="21577"/>
                </a:cubicBezTo>
                <a:cubicBezTo>
                  <a:pt x="12697" y="21565"/>
                  <a:pt x="13038" y="21545"/>
                  <a:pt x="13403" y="21533"/>
                </a:cubicBezTo>
                <a:cubicBezTo>
                  <a:pt x="13919" y="21515"/>
                  <a:pt x="14094" y="21497"/>
                  <a:pt x="14189" y="21454"/>
                </a:cubicBezTo>
                <a:cubicBezTo>
                  <a:pt x="14255" y="21423"/>
                  <a:pt x="14329" y="21398"/>
                  <a:pt x="14353" y="21398"/>
                </a:cubicBezTo>
                <a:cubicBezTo>
                  <a:pt x="14377" y="21398"/>
                  <a:pt x="14450" y="21378"/>
                  <a:pt x="14516" y="21353"/>
                </a:cubicBezTo>
                <a:cubicBezTo>
                  <a:pt x="14957" y="21186"/>
                  <a:pt x="15105" y="21135"/>
                  <a:pt x="15145" y="21135"/>
                </a:cubicBezTo>
                <a:cubicBezTo>
                  <a:pt x="15169" y="21135"/>
                  <a:pt x="15269" y="21102"/>
                  <a:pt x="15367" y="21063"/>
                </a:cubicBezTo>
                <a:cubicBezTo>
                  <a:pt x="15544" y="20993"/>
                  <a:pt x="15582" y="20983"/>
                  <a:pt x="15982" y="20896"/>
                </a:cubicBezTo>
                <a:cubicBezTo>
                  <a:pt x="16097" y="20871"/>
                  <a:pt x="16228" y="20833"/>
                  <a:pt x="16273" y="20812"/>
                </a:cubicBezTo>
                <a:cubicBezTo>
                  <a:pt x="16319" y="20790"/>
                  <a:pt x="16404" y="20772"/>
                  <a:pt x="16463" y="20772"/>
                </a:cubicBezTo>
                <a:cubicBezTo>
                  <a:pt x="16522" y="20772"/>
                  <a:pt x="16645" y="20741"/>
                  <a:pt x="16736" y="20705"/>
                </a:cubicBezTo>
                <a:cubicBezTo>
                  <a:pt x="16827" y="20669"/>
                  <a:pt x="16998" y="20632"/>
                  <a:pt x="17115" y="20621"/>
                </a:cubicBezTo>
                <a:cubicBezTo>
                  <a:pt x="17598" y="20576"/>
                  <a:pt x="18185" y="20327"/>
                  <a:pt x="18376" y="20086"/>
                </a:cubicBezTo>
                <a:cubicBezTo>
                  <a:pt x="18462" y="19977"/>
                  <a:pt x="18467" y="19943"/>
                  <a:pt x="18485" y="19242"/>
                </a:cubicBezTo>
                <a:cubicBezTo>
                  <a:pt x="18500" y="18682"/>
                  <a:pt x="18516" y="18499"/>
                  <a:pt x="18557" y="18457"/>
                </a:cubicBezTo>
                <a:cubicBezTo>
                  <a:pt x="18587" y="18426"/>
                  <a:pt x="18632" y="18302"/>
                  <a:pt x="18659" y="18180"/>
                </a:cubicBezTo>
                <a:cubicBezTo>
                  <a:pt x="18686" y="18059"/>
                  <a:pt x="18727" y="17885"/>
                  <a:pt x="18750" y="17794"/>
                </a:cubicBezTo>
                <a:cubicBezTo>
                  <a:pt x="18773" y="17704"/>
                  <a:pt x="18808" y="17438"/>
                  <a:pt x="18827" y="17202"/>
                </a:cubicBezTo>
                <a:cubicBezTo>
                  <a:pt x="18864" y="16748"/>
                  <a:pt x="18932" y="16389"/>
                  <a:pt x="19003" y="16281"/>
                </a:cubicBezTo>
                <a:cubicBezTo>
                  <a:pt x="19060" y="16193"/>
                  <a:pt x="19092" y="15985"/>
                  <a:pt x="19108" y="15590"/>
                </a:cubicBezTo>
                <a:cubicBezTo>
                  <a:pt x="19122" y="15206"/>
                  <a:pt x="19162" y="15112"/>
                  <a:pt x="19383" y="14929"/>
                </a:cubicBezTo>
                <a:cubicBezTo>
                  <a:pt x="19474" y="14854"/>
                  <a:pt x="19546" y="14763"/>
                  <a:pt x="19546" y="14725"/>
                </a:cubicBezTo>
                <a:cubicBezTo>
                  <a:pt x="19546" y="14628"/>
                  <a:pt x="19319" y="14477"/>
                  <a:pt x="18940" y="14320"/>
                </a:cubicBezTo>
                <a:cubicBezTo>
                  <a:pt x="18671" y="14208"/>
                  <a:pt x="18628" y="14179"/>
                  <a:pt x="18678" y="14147"/>
                </a:cubicBezTo>
                <a:cubicBezTo>
                  <a:pt x="18743" y="14105"/>
                  <a:pt x="18825" y="13985"/>
                  <a:pt x="18825" y="13932"/>
                </a:cubicBezTo>
                <a:cubicBezTo>
                  <a:pt x="18825" y="13892"/>
                  <a:pt x="18633" y="13731"/>
                  <a:pt x="18586" y="13731"/>
                </a:cubicBezTo>
                <a:cubicBezTo>
                  <a:pt x="18568" y="13731"/>
                  <a:pt x="18499" y="13709"/>
                  <a:pt x="18434" y="13683"/>
                </a:cubicBezTo>
                <a:cubicBezTo>
                  <a:pt x="18256" y="13612"/>
                  <a:pt x="17618" y="13404"/>
                  <a:pt x="17422" y="13352"/>
                </a:cubicBezTo>
                <a:cubicBezTo>
                  <a:pt x="16823" y="13195"/>
                  <a:pt x="16459" y="13079"/>
                  <a:pt x="16440" y="13038"/>
                </a:cubicBezTo>
                <a:cubicBezTo>
                  <a:pt x="16323" y="12796"/>
                  <a:pt x="16062" y="12602"/>
                  <a:pt x="15629" y="12436"/>
                </a:cubicBezTo>
                <a:cubicBezTo>
                  <a:pt x="15454" y="12368"/>
                  <a:pt x="15413" y="12337"/>
                  <a:pt x="15413" y="12274"/>
                </a:cubicBezTo>
                <a:cubicBezTo>
                  <a:pt x="15413" y="12167"/>
                  <a:pt x="15976" y="11471"/>
                  <a:pt x="16414" y="11034"/>
                </a:cubicBezTo>
                <a:cubicBezTo>
                  <a:pt x="16500" y="10949"/>
                  <a:pt x="16630" y="10815"/>
                  <a:pt x="16703" y="10738"/>
                </a:cubicBezTo>
                <a:cubicBezTo>
                  <a:pt x="16776" y="10661"/>
                  <a:pt x="16891" y="10542"/>
                  <a:pt x="16958" y="10474"/>
                </a:cubicBezTo>
                <a:cubicBezTo>
                  <a:pt x="17103" y="10328"/>
                  <a:pt x="17126" y="10166"/>
                  <a:pt x="17009" y="10112"/>
                </a:cubicBezTo>
                <a:cubicBezTo>
                  <a:pt x="16968" y="10093"/>
                  <a:pt x="16782" y="10078"/>
                  <a:pt x="16593" y="10078"/>
                </a:cubicBezTo>
                <a:lnTo>
                  <a:pt x="16250" y="10078"/>
                </a:lnTo>
                <a:lnTo>
                  <a:pt x="15955" y="10339"/>
                </a:lnTo>
                <a:cubicBezTo>
                  <a:pt x="15663" y="10598"/>
                  <a:pt x="15575" y="10691"/>
                  <a:pt x="14917" y="11427"/>
                </a:cubicBezTo>
                <a:cubicBezTo>
                  <a:pt x="14708" y="11662"/>
                  <a:pt x="14540" y="11819"/>
                  <a:pt x="14475" y="11840"/>
                </a:cubicBezTo>
                <a:cubicBezTo>
                  <a:pt x="14254" y="11911"/>
                  <a:pt x="14135" y="11988"/>
                  <a:pt x="13878" y="12226"/>
                </a:cubicBezTo>
                <a:cubicBezTo>
                  <a:pt x="13732" y="12361"/>
                  <a:pt x="13591" y="12495"/>
                  <a:pt x="13566" y="12523"/>
                </a:cubicBezTo>
                <a:cubicBezTo>
                  <a:pt x="13486" y="12611"/>
                  <a:pt x="13184" y="12622"/>
                  <a:pt x="12933" y="12547"/>
                </a:cubicBezTo>
                <a:cubicBezTo>
                  <a:pt x="12770" y="12498"/>
                  <a:pt x="12615" y="12481"/>
                  <a:pt x="12364" y="12482"/>
                </a:cubicBezTo>
                <a:cubicBezTo>
                  <a:pt x="11960" y="12483"/>
                  <a:pt x="11713" y="12543"/>
                  <a:pt x="11282" y="12750"/>
                </a:cubicBezTo>
                <a:cubicBezTo>
                  <a:pt x="10799" y="12981"/>
                  <a:pt x="10671" y="13040"/>
                  <a:pt x="10641" y="13040"/>
                </a:cubicBezTo>
                <a:cubicBezTo>
                  <a:pt x="10546" y="13040"/>
                  <a:pt x="10372" y="12475"/>
                  <a:pt x="10337" y="12052"/>
                </a:cubicBezTo>
                <a:cubicBezTo>
                  <a:pt x="10318" y="11828"/>
                  <a:pt x="10296" y="11752"/>
                  <a:pt x="10226" y="11674"/>
                </a:cubicBezTo>
                <a:cubicBezTo>
                  <a:pt x="10132" y="11570"/>
                  <a:pt x="9937" y="11464"/>
                  <a:pt x="9835" y="11461"/>
                </a:cubicBezTo>
                <a:cubicBezTo>
                  <a:pt x="9802" y="11461"/>
                  <a:pt x="9688" y="11401"/>
                  <a:pt x="9583" y="11328"/>
                </a:cubicBezTo>
                <a:cubicBezTo>
                  <a:pt x="9478" y="11256"/>
                  <a:pt x="9369" y="11198"/>
                  <a:pt x="9340" y="11198"/>
                </a:cubicBezTo>
                <a:cubicBezTo>
                  <a:pt x="9311" y="11198"/>
                  <a:pt x="9248" y="11173"/>
                  <a:pt x="9199" y="11143"/>
                </a:cubicBezTo>
                <a:cubicBezTo>
                  <a:pt x="9099" y="11082"/>
                  <a:pt x="8935" y="11076"/>
                  <a:pt x="8820" y="11130"/>
                </a:cubicBezTo>
                <a:cubicBezTo>
                  <a:pt x="8753" y="11160"/>
                  <a:pt x="8734" y="11151"/>
                  <a:pt x="8683" y="11066"/>
                </a:cubicBezTo>
                <a:cubicBezTo>
                  <a:pt x="8651" y="11011"/>
                  <a:pt x="8558" y="10937"/>
                  <a:pt x="8476" y="10901"/>
                </a:cubicBezTo>
                <a:cubicBezTo>
                  <a:pt x="8328" y="10835"/>
                  <a:pt x="8327" y="10836"/>
                  <a:pt x="8164" y="10901"/>
                </a:cubicBezTo>
                <a:cubicBezTo>
                  <a:pt x="8074" y="10937"/>
                  <a:pt x="7956" y="10997"/>
                  <a:pt x="7901" y="11036"/>
                </a:cubicBezTo>
                <a:cubicBezTo>
                  <a:pt x="7806" y="11102"/>
                  <a:pt x="7763" y="11105"/>
                  <a:pt x="7067" y="11101"/>
                </a:cubicBezTo>
                <a:cubicBezTo>
                  <a:pt x="6354" y="11097"/>
                  <a:pt x="5833" y="11057"/>
                  <a:pt x="5695" y="10995"/>
                </a:cubicBezTo>
                <a:cubicBezTo>
                  <a:pt x="5656" y="10977"/>
                  <a:pt x="5603" y="10977"/>
                  <a:pt x="5564" y="10995"/>
                </a:cubicBezTo>
                <a:cubicBezTo>
                  <a:pt x="5528" y="11011"/>
                  <a:pt x="5432" y="11034"/>
                  <a:pt x="5352" y="11047"/>
                </a:cubicBezTo>
                <a:cubicBezTo>
                  <a:pt x="5091" y="11087"/>
                  <a:pt x="4688" y="11249"/>
                  <a:pt x="4457" y="11404"/>
                </a:cubicBezTo>
                <a:cubicBezTo>
                  <a:pt x="4181" y="11590"/>
                  <a:pt x="3761" y="12046"/>
                  <a:pt x="3678" y="12249"/>
                </a:cubicBezTo>
                <a:cubicBezTo>
                  <a:pt x="3644" y="12331"/>
                  <a:pt x="3600" y="12423"/>
                  <a:pt x="3581" y="12455"/>
                </a:cubicBezTo>
                <a:cubicBezTo>
                  <a:pt x="3561" y="12486"/>
                  <a:pt x="3535" y="12616"/>
                  <a:pt x="3521" y="12743"/>
                </a:cubicBezTo>
                <a:cubicBezTo>
                  <a:pt x="3508" y="12870"/>
                  <a:pt x="3483" y="12974"/>
                  <a:pt x="3468" y="12974"/>
                </a:cubicBezTo>
                <a:cubicBezTo>
                  <a:pt x="3384" y="12974"/>
                  <a:pt x="3276" y="12831"/>
                  <a:pt x="3189" y="12607"/>
                </a:cubicBezTo>
                <a:cubicBezTo>
                  <a:pt x="3082" y="12331"/>
                  <a:pt x="2955" y="12102"/>
                  <a:pt x="2650" y="11625"/>
                </a:cubicBezTo>
                <a:cubicBezTo>
                  <a:pt x="2431" y="11283"/>
                  <a:pt x="2258" y="10855"/>
                  <a:pt x="2248" y="10632"/>
                </a:cubicBezTo>
                <a:cubicBezTo>
                  <a:pt x="2244" y="10526"/>
                  <a:pt x="2269" y="10458"/>
                  <a:pt x="2342" y="10365"/>
                </a:cubicBezTo>
                <a:cubicBezTo>
                  <a:pt x="2397" y="10296"/>
                  <a:pt x="2460" y="10155"/>
                  <a:pt x="2484" y="10052"/>
                </a:cubicBezTo>
                <a:cubicBezTo>
                  <a:pt x="2507" y="9949"/>
                  <a:pt x="2550" y="9795"/>
                  <a:pt x="2581" y="9711"/>
                </a:cubicBezTo>
                <a:cubicBezTo>
                  <a:pt x="2700" y="9378"/>
                  <a:pt x="2608" y="9046"/>
                  <a:pt x="2357" y="8901"/>
                </a:cubicBezTo>
                <a:cubicBezTo>
                  <a:pt x="2265" y="8848"/>
                  <a:pt x="2164" y="8751"/>
                  <a:pt x="2115" y="8667"/>
                </a:cubicBezTo>
                <a:cubicBezTo>
                  <a:pt x="1999" y="8468"/>
                  <a:pt x="1896" y="8380"/>
                  <a:pt x="1766" y="839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9" name="Text"/>
          <p:cNvSpPr txBox="1"/>
          <p:nvPr/>
        </p:nvSpPr>
        <p:spPr>
          <a:xfrm>
            <a:off x="14344464" y="5755969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ypes of Breast Cancer - Most Common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11454234" cy="2286000"/>
          </a:xfrm>
          <a:prstGeom prst="rect">
            <a:avLst/>
          </a:prstGeom>
        </p:spPr>
        <p:txBody>
          <a:bodyPr/>
          <a:lstStyle>
            <a:lvl1pPr defTabSz="561340">
              <a:defRPr sz="7616"/>
            </a:lvl1pPr>
          </a:lstStyle>
          <a:p>
            <a:r>
              <a:t>Types of Breast Cancer - Most Common</a:t>
            </a:r>
          </a:p>
        </p:txBody>
      </p:sp>
      <p:sp>
        <p:nvSpPr>
          <p:cNvPr id="212" name="DCIS (Non-invasive breast cancer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DCIS (Non-invasive breast cancer)</a:t>
            </a:r>
          </a:p>
          <a:p>
            <a:pPr lvl="1"/>
            <a:r>
              <a:t>25% of all breast cancer diagnoses</a:t>
            </a:r>
          </a:p>
          <a:p>
            <a:pPr lvl="1"/>
            <a:r>
              <a:t>“Stage zero”</a:t>
            </a:r>
          </a:p>
          <a:p>
            <a:r>
              <a:t>Invasive ductal cancer</a:t>
            </a:r>
          </a:p>
          <a:p>
            <a:pPr lvl="1"/>
            <a:r>
              <a:t>85% of invasive cancers</a:t>
            </a:r>
          </a:p>
          <a:p>
            <a:r>
              <a:t>Invasive lobular cancer</a:t>
            </a:r>
          </a:p>
          <a:p>
            <a:pPr lvl="1"/>
            <a:r>
              <a:t>15% of invasive cancers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487" y="722221"/>
            <a:ext cx="10223501" cy="12654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ypes of Breast Cancer - Less Common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11491260" cy="2286000"/>
          </a:xfrm>
          <a:prstGeom prst="rect">
            <a:avLst/>
          </a:prstGeom>
        </p:spPr>
        <p:txBody>
          <a:bodyPr/>
          <a:lstStyle>
            <a:lvl1pPr defTabSz="561340">
              <a:defRPr sz="7616"/>
            </a:lvl1pPr>
          </a:lstStyle>
          <a:p>
            <a:r>
              <a:t>Types of Breast Cancer - Less Common</a:t>
            </a:r>
          </a:p>
        </p:txBody>
      </p:sp>
      <p:sp>
        <p:nvSpPr>
          <p:cNvPr id="216" name="Inflammatory breast cance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Inflammatory breast cancer</a:t>
            </a:r>
          </a:p>
          <a:p>
            <a:pPr lvl="1"/>
            <a:r>
              <a:t>Tends to be more aggressive with a higher risk of recurrence</a:t>
            </a:r>
          </a:p>
          <a:p>
            <a:r>
              <a:t>Paget’s disease</a:t>
            </a:r>
          </a:p>
          <a:p>
            <a:pPr lvl="1"/>
            <a:r>
              <a:t>Nipple changes are the most common symptom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370" y="1658072"/>
            <a:ext cx="6553201" cy="490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199" y="6621878"/>
            <a:ext cx="10580306" cy="7050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tag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Staging</a:t>
            </a:r>
          </a:p>
        </p:txBody>
      </p:sp>
      <p:sp>
        <p:nvSpPr>
          <p:cNvPr id="221" name="Two ways to determine stage: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462690" cy="9296400"/>
          </a:xfrm>
          <a:prstGeom prst="rect">
            <a:avLst/>
          </a:prstGeom>
        </p:spPr>
        <p:txBody>
          <a:bodyPr/>
          <a:lstStyle/>
          <a:p>
            <a:pPr marL="536447" indent="-536447" defTabSz="792479">
              <a:spcBef>
                <a:spcPts val="4300"/>
              </a:spcBef>
              <a:defRPr sz="3648"/>
            </a:pPr>
            <a:r>
              <a:t>Two ways to determine stage:</a:t>
            </a:r>
          </a:p>
          <a:p>
            <a:pPr marL="536447" indent="-536447" defTabSz="792479">
              <a:spcBef>
                <a:spcPts val="4300"/>
              </a:spcBef>
              <a:defRPr sz="3648"/>
            </a:pPr>
            <a:r>
              <a:t>Anatomy/pathology stage</a:t>
            </a:r>
          </a:p>
          <a:p>
            <a:pPr marL="1072895" lvl="1" indent="-536447" defTabSz="792479">
              <a:spcBef>
                <a:spcPts val="4300"/>
              </a:spcBef>
              <a:defRPr sz="3648"/>
            </a:pPr>
            <a:r>
              <a:t>Based on three factors</a:t>
            </a:r>
          </a:p>
          <a:p>
            <a:pPr marL="1609343" lvl="2" indent="-536447" defTabSz="792479">
              <a:spcBef>
                <a:spcPts val="4300"/>
              </a:spcBef>
              <a:defRPr sz="3648"/>
            </a:pPr>
            <a:r>
              <a:t>Size of tumor in breast</a:t>
            </a:r>
          </a:p>
          <a:p>
            <a:pPr marL="1609343" lvl="2" indent="-536447" defTabSz="792479">
              <a:spcBef>
                <a:spcPts val="4300"/>
              </a:spcBef>
              <a:defRPr sz="3648"/>
            </a:pPr>
            <a:r>
              <a:t>Lymph node involvement (number and location)</a:t>
            </a:r>
          </a:p>
          <a:p>
            <a:pPr marL="1609343" lvl="2" indent="-536447" defTabSz="792479">
              <a:spcBef>
                <a:spcPts val="4300"/>
              </a:spcBef>
              <a:defRPr sz="3648"/>
            </a:pPr>
            <a:r>
              <a:t>Presence of any metastatic deposits</a:t>
            </a:r>
          </a:p>
          <a:p>
            <a:pPr marL="536447" indent="-536447" defTabSz="792479">
              <a:spcBef>
                <a:spcPts val="4300"/>
              </a:spcBef>
              <a:defRPr sz="3648"/>
            </a:pPr>
            <a:r>
              <a:t>Prognostic stage</a:t>
            </a:r>
          </a:p>
          <a:p>
            <a:pPr marL="1072895" lvl="1" indent="-536447" defTabSz="792479">
              <a:spcBef>
                <a:spcPts val="4300"/>
              </a:spcBef>
              <a:defRPr sz="3648"/>
            </a:pPr>
            <a:r>
              <a:t>Also includes grade and tumor receptors (hormone and HER2 status)</a:t>
            </a:r>
          </a:p>
        </p:txBody>
      </p:sp>
      <p:pic>
        <p:nvPicPr>
          <p:cNvPr id="222" name="unknown.png" descr="unknown.png"/>
          <p:cNvPicPr>
            <a:picLocks noChangeAspect="1"/>
          </p:cNvPicPr>
          <p:nvPr/>
        </p:nvPicPr>
        <p:blipFill>
          <a:blip r:embed="rId2"/>
          <a:srcRect r="19280"/>
          <a:stretch>
            <a:fillRect/>
          </a:stretch>
        </p:blipFill>
        <p:spPr>
          <a:xfrm>
            <a:off x="10736127" y="5857088"/>
            <a:ext cx="12749574" cy="743417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"/>
          <p:cNvSpPr txBox="1"/>
          <p:nvPr/>
        </p:nvSpPr>
        <p:spPr>
          <a:xfrm>
            <a:off x="2667000" y="230505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reatment Options"/>
          <p:cNvSpPr txBox="1">
            <a:spLocks noGrp="1"/>
          </p:cNvSpPr>
          <p:nvPr>
            <p:ph type="title"/>
          </p:nvPr>
        </p:nvSpPr>
        <p:spPr>
          <a:xfrm>
            <a:off x="1689100" y="3683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Treatment Options</a:t>
            </a:r>
          </a:p>
        </p:txBody>
      </p:sp>
      <p:sp>
        <p:nvSpPr>
          <p:cNvPr id="226" name="Receptors = how we describe cancer cell behavio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Receptors = how we describe cancer cell behavior</a:t>
            </a:r>
          </a:p>
          <a:p>
            <a:pPr lvl="1"/>
            <a:r>
              <a:t>Hormones (Estrogen and Progesterone)</a:t>
            </a:r>
          </a:p>
          <a:p>
            <a:pPr lvl="1"/>
            <a:r>
              <a:t>HER2</a:t>
            </a:r>
          </a:p>
          <a:p>
            <a:pPr lvl="1"/>
            <a:r>
              <a:t>Treatments vary based on receptor type</a:t>
            </a:r>
          </a:p>
          <a:p>
            <a:r>
              <a:t>Two goals</a:t>
            </a:r>
          </a:p>
          <a:p>
            <a:pPr lvl="1"/>
            <a:r>
              <a:t>Removal of tumor</a:t>
            </a:r>
          </a:p>
          <a:p>
            <a:pPr lvl="1"/>
            <a:r>
              <a:t>Prevention of recurrence</a:t>
            </a:r>
          </a:p>
        </p:txBody>
      </p:sp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/>
          <a:srcRect b="8019"/>
          <a:stretch>
            <a:fillRect/>
          </a:stretch>
        </p:blipFill>
        <p:spPr>
          <a:xfrm>
            <a:off x="13033051" y="2970985"/>
            <a:ext cx="10828112" cy="715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reat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Treatments</a:t>
            </a:r>
          </a:p>
        </p:txBody>
      </p:sp>
      <p:sp>
        <p:nvSpPr>
          <p:cNvPr id="230" name="Based on stage and tumor behavio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Based on stage and tumor behavior</a:t>
            </a:r>
          </a:p>
          <a:p>
            <a:pPr lvl="1"/>
            <a:r>
              <a:t>Chemotherapy</a:t>
            </a:r>
          </a:p>
          <a:p>
            <a:pPr lvl="1"/>
            <a:r>
              <a:t>Surgery</a:t>
            </a:r>
          </a:p>
          <a:p>
            <a:pPr lvl="1"/>
            <a:r>
              <a:t>Radiation</a:t>
            </a:r>
          </a:p>
          <a:p>
            <a:pPr lvl="1"/>
            <a:r>
              <a:t>Immunotherapy</a:t>
            </a:r>
          </a:p>
          <a:p>
            <a:pPr marL="0" lvl="1" indent="457200">
              <a:buSzTx/>
              <a:buNone/>
              <a:defRPr b="1"/>
            </a:pPr>
            <a:endParaRPr/>
          </a:p>
          <a:p>
            <a:pPr marL="0" lvl="1" indent="457200" algn="ctr">
              <a:buSzTx/>
              <a:buNone/>
              <a:defRPr sz="5200" b="1"/>
            </a:pPr>
            <a:r>
              <a:t>Personalized treatment!</a:t>
            </a:r>
          </a:p>
        </p:txBody>
      </p:sp>
      <p:pic>
        <p:nvPicPr>
          <p:cNvPr id="23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55" y="2738719"/>
            <a:ext cx="12700001" cy="942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reas of Ongoing Re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Areas of Ongoing Research</a:t>
            </a:r>
          </a:p>
        </p:txBody>
      </p:sp>
      <p:sp>
        <p:nvSpPr>
          <p:cNvPr id="234" name="Reducing certain treatm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30859" indent="-530859" defTabSz="784225">
              <a:spcBef>
                <a:spcPts val="4200"/>
              </a:spcBef>
              <a:defRPr sz="3609"/>
            </a:pPr>
            <a:endParaRPr/>
          </a:p>
          <a:p>
            <a:pPr marL="530859" indent="-530859" defTabSz="784225">
              <a:spcBef>
                <a:spcPts val="4200"/>
              </a:spcBef>
              <a:defRPr sz="3609"/>
            </a:pPr>
            <a:r>
              <a:t>Reducing certain treatments</a:t>
            </a:r>
          </a:p>
          <a:p>
            <a:pPr marL="1061719" lvl="1" indent="-530859" defTabSz="784225">
              <a:spcBef>
                <a:spcPts val="4200"/>
              </a:spcBef>
              <a:defRPr sz="3609"/>
            </a:pPr>
            <a:r>
              <a:t>Radiation</a:t>
            </a:r>
          </a:p>
          <a:p>
            <a:pPr marL="1061719" lvl="1" indent="-530859" defTabSz="784225">
              <a:spcBef>
                <a:spcPts val="4200"/>
              </a:spcBef>
              <a:defRPr sz="3609"/>
            </a:pPr>
            <a:r>
              <a:t>Anti-estrogen medication</a:t>
            </a:r>
          </a:p>
          <a:p>
            <a:pPr marL="1061719" lvl="1" indent="-530859" defTabSz="784225">
              <a:spcBef>
                <a:spcPts val="4200"/>
              </a:spcBef>
              <a:defRPr sz="3609"/>
            </a:pPr>
            <a:r>
              <a:t>Lymph node sampling</a:t>
            </a:r>
          </a:p>
          <a:p>
            <a:pPr marL="530859" indent="-530859" defTabSz="784225">
              <a:spcBef>
                <a:spcPts val="4200"/>
              </a:spcBef>
              <a:defRPr sz="3609"/>
            </a:pPr>
            <a:r>
              <a:t>TNBC vaccine</a:t>
            </a:r>
          </a:p>
          <a:p>
            <a:pPr marL="530859" indent="-530859" defTabSz="784225">
              <a:spcBef>
                <a:spcPts val="4200"/>
              </a:spcBef>
              <a:defRPr sz="3609"/>
            </a:pPr>
            <a:r>
              <a:t>Newer targeted treatments</a:t>
            </a:r>
          </a:p>
          <a:p>
            <a:pPr marL="530859" indent="-530859" defTabSz="784225">
              <a:spcBef>
                <a:spcPts val="4200"/>
              </a:spcBef>
              <a:defRPr sz="3609"/>
            </a:pPr>
            <a:r>
              <a:t>Disparities in breast cancer diagnosis and care</a:t>
            </a:r>
          </a:p>
          <a:p>
            <a:pPr marL="530859" indent="-530859" defTabSz="784225">
              <a:spcBef>
                <a:spcPts val="4200"/>
              </a:spcBef>
              <a:defRPr sz="3609"/>
            </a:pPr>
            <a:r>
              <a:t>We keep learning!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731" y="2641974"/>
            <a:ext cx="9088057" cy="6068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0344" y="6570630"/>
            <a:ext cx="6600345" cy="6600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bjectives"/>
          <p:cNvSpPr txBox="1">
            <a:spLocks noGrp="1"/>
          </p:cNvSpPr>
          <p:nvPr>
            <p:ph type="title"/>
          </p:nvPr>
        </p:nvSpPr>
        <p:spPr>
          <a:xfrm>
            <a:off x="-2979169" y="355599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Objectives</a:t>
            </a:r>
          </a:p>
        </p:txBody>
      </p:sp>
      <p:sp>
        <p:nvSpPr>
          <p:cNvPr id="149" name="1. To understand the role of a breast surgeon in treating breast cancer.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950122" cy="9296400"/>
          </a:xfrm>
          <a:prstGeom prst="rect">
            <a:avLst/>
          </a:prstGeom>
        </p:spPr>
        <p:txBody>
          <a:bodyPr/>
          <a:lstStyle/>
          <a:p>
            <a:pPr marL="0" indent="0" defTabSz="817244">
              <a:spcBef>
                <a:spcPts val="5800"/>
              </a:spcBef>
              <a:buSzTx/>
              <a:buNone/>
              <a:defRPr sz="4752"/>
            </a:pPr>
            <a:r>
              <a:t>1. To understand the role of a breast surgeon in treating breast cancer.</a:t>
            </a:r>
          </a:p>
          <a:p>
            <a:pPr marL="0" indent="0" defTabSz="817244">
              <a:spcBef>
                <a:spcPts val="5800"/>
              </a:spcBef>
              <a:buSzTx/>
              <a:buNone/>
              <a:defRPr sz="4752"/>
            </a:pPr>
            <a:r>
              <a:t>2. To review normal breast anatomy and be able to perform a self-breast exam.</a:t>
            </a:r>
          </a:p>
          <a:p>
            <a:pPr marL="0" indent="0" defTabSz="817244">
              <a:spcBef>
                <a:spcPts val="5800"/>
              </a:spcBef>
              <a:buSzTx/>
              <a:buNone/>
              <a:defRPr sz="4752"/>
            </a:pPr>
            <a:r>
              <a:t>3. To understand the factors that can lead to an increased risk of breast cancer.</a:t>
            </a:r>
          </a:p>
          <a:p>
            <a:pPr marL="0" indent="0" defTabSz="817244">
              <a:spcBef>
                <a:spcPts val="5800"/>
              </a:spcBef>
              <a:buSzTx/>
              <a:buNone/>
              <a:defRPr sz="4752"/>
            </a:pPr>
            <a:r>
              <a:t>4. To review of various types of breast cancer and their general treatment algorithms. </a:t>
            </a:r>
          </a:p>
        </p:txBody>
      </p:sp>
      <p:pic>
        <p:nvPicPr>
          <p:cNvPr id="15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590" y="2083027"/>
            <a:ext cx="8722457" cy="87224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revention and Scree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Prevention and Screening</a:t>
            </a:r>
          </a:p>
        </p:txBody>
      </p:sp>
      <p:pic>
        <p:nvPicPr>
          <p:cNvPr id="23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54" y="2726955"/>
            <a:ext cx="12105292" cy="462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7232" y="2683421"/>
            <a:ext cx="9944101" cy="877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urvivorship"/>
          <p:cNvSpPr txBox="1">
            <a:spLocks noGrp="1"/>
          </p:cNvSpPr>
          <p:nvPr>
            <p:ph type="title"/>
          </p:nvPr>
        </p:nvSpPr>
        <p:spPr>
          <a:xfrm>
            <a:off x="-4353583" y="355599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Survivorship</a:t>
            </a:r>
          </a:p>
        </p:txBody>
      </p:sp>
      <p:sp>
        <p:nvSpPr>
          <p:cNvPr id="243" name="Continue breast awareness, self-breast exams…"/>
          <p:cNvSpPr txBox="1">
            <a:spLocks noGrp="1"/>
          </p:cNvSpPr>
          <p:nvPr>
            <p:ph type="body" sz="half" idx="1"/>
          </p:nvPr>
        </p:nvSpPr>
        <p:spPr>
          <a:xfrm>
            <a:off x="1387243" y="3149600"/>
            <a:ext cx="11331048" cy="9296401"/>
          </a:xfrm>
          <a:prstGeom prst="rect">
            <a:avLst/>
          </a:prstGeom>
        </p:spPr>
        <p:txBody>
          <a:bodyPr/>
          <a:lstStyle/>
          <a:p>
            <a:r>
              <a:t>Continue breast awareness, self-breast exams</a:t>
            </a:r>
          </a:p>
          <a:p>
            <a:r>
              <a:t>Continue breast imaging if you still have breast tissue</a:t>
            </a:r>
          </a:p>
          <a:p>
            <a:r>
              <a:t>Anti-estrogen pill if applicable</a:t>
            </a:r>
          </a:p>
          <a:p>
            <a:r>
              <a:t>Monitor for lymphedema</a:t>
            </a:r>
          </a:p>
          <a:p>
            <a:r>
              <a:t>Diet, exercise, weight control</a:t>
            </a:r>
          </a:p>
          <a:p>
            <a:r>
              <a:t>Minimize alcohol intake</a:t>
            </a:r>
          </a:p>
          <a:p>
            <a:r>
              <a:t>Mindfulness based practices</a:t>
            </a:r>
          </a:p>
        </p:txBody>
      </p:sp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2"/>
          <a:srcRect b="22299"/>
          <a:stretch>
            <a:fillRect/>
          </a:stretch>
        </p:blipFill>
        <p:spPr>
          <a:xfrm>
            <a:off x="13736596" y="5772252"/>
            <a:ext cx="9460343" cy="7350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144" y="300136"/>
            <a:ext cx="8205213" cy="5141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9235.jpeg" descr="IMG_92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2057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Questions?"/>
          <p:cNvSpPr txBox="1">
            <a:spLocks noGrp="1"/>
          </p:cNvSpPr>
          <p:nvPr>
            <p:ph type="title"/>
          </p:nvPr>
        </p:nvSpPr>
        <p:spPr>
          <a:xfrm>
            <a:off x="1689100" y="-165730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249" name="Zakiya Shakir, MD…"/>
          <p:cNvSpPr txBox="1">
            <a:spLocks noGrp="1"/>
          </p:cNvSpPr>
          <p:nvPr>
            <p:ph type="body" sz="half" idx="1"/>
          </p:nvPr>
        </p:nvSpPr>
        <p:spPr>
          <a:xfrm>
            <a:off x="7021429" y="-165730"/>
            <a:ext cx="10223501" cy="92964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400"/>
            </a:pPr>
            <a:r>
              <a:rPr dirty="0" err="1"/>
              <a:t>Zakiya</a:t>
            </a:r>
            <a:r>
              <a:rPr dirty="0"/>
              <a:t> Shakir, MD</a:t>
            </a:r>
          </a:p>
          <a:p>
            <a:pPr marL="0" indent="0" algn="ctr">
              <a:spcBef>
                <a:spcPts val="0"/>
              </a:spcBef>
              <a:buSzTx/>
              <a:buNone/>
              <a:defRPr sz="5400"/>
            </a:pPr>
            <a:r>
              <a:rPr dirty="0"/>
              <a:t>Breast Surgical Oncology</a:t>
            </a:r>
            <a:endParaRPr lang="en-US" dirty="0"/>
          </a:p>
          <a:p>
            <a:pPr marL="0" indent="0" algn="ctr">
              <a:spcBef>
                <a:spcPts val="0"/>
              </a:spcBef>
              <a:buSzTx/>
              <a:buNone/>
              <a:defRPr sz="5400"/>
            </a:pPr>
            <a:r>
              <a:rPr lang="en-US" dirty="0"/>
              <a:t>248-551-3300</a:t>
            </a:r>
            <a:endParaRPr dirty="0"/>
          </a:p>
        </p:txBody>
      </p:sp>
      <p:pic>
        <p:nvPicPr>
          <p:cNvPr id="250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625" y="224012"/>
            <a:ext cx="4497105" cy="72774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andy path between two hills leading to the ocean" descr="Sandy path between two hills leading to the oce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713" t="23141" r="2966" b="23720"/>
          <a:stretch>
            <a:fillRect/>
          </a:stretch>
        </p:blipFill>
        <p:spPr>
          <a:xfrm>
            <a:off x="13965260" y="1812557"/>
            <a:ext cx="4718650" cy="2658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7" h="21557" extrusionOk="0">
                <a:moveTo>
                  <a:pt x="11194" y="1"/>
                </a:moveTo>
                <a:lnTo>
                  <a:pt x="11079" y="181"/>
                </a:lnTo>
                <a:cubicBezTo>
                  <a:pt x="11012" y="286"/>
                  <a:pt x="10966" y="414"/>
                  <a:pt x="10966" y="490"/>
                </a:cubicBezTo>
                <a:cubicBezTo>
                  <a:pt x="10966" y="561"/>
                  <a:pt x="10935" y="671"/>
                  <a:pt x="10898" y="731"/>
                </a:cubicBezTo>
                <a:cubicBezTo>
                  <a:pt x="10831" y="839"/>
                  <a:pt x="10691" y="843"/>
                  <a:pt x="5584" y="857"/>
                </a:cubicBezTo>
                <a:cubicBezTo>
                  <a:pt x="-226" y="873"/>
                  <a:pt x="224" y="840"/>
                  <a:pt x="70" y="1243"/>
                </a:cubicBezTo>
                <a:cubicBezTo>
                  <a:pt x="1" y="1422"/>
                  <a:pt x="0" y="1475"/>
                  <a:pt x="0" y="3119"/>
                </a:cubicBezTo>
                <a:lnTo>
                  <a:pt x="0" y="4812"/>
                </a:lnTo>
                <a:lnTo>
                  <a:pt x="86" y="5047"/>
                </a:lnTo>
                <a:cubicBezTo>
                  <a:pt x="243" y="5473"/>
                  <a:pt x="28" y="5446"/>
                  <a:pt x="3273" y="5446"/>
                </a:cubicBezTo>
                <a:cubicBezTo>
                  <a:pt x="6102" y="5446"/>
                  <a:pt x="6198" y="5445"/>
                  <a:pt x="6297" y="5337"/>
                </a:cubicBezTo>
                <a:cubicBezTo>
                  <a:pt x="6386" y="5240"/>
                  <a:pt x="6402" y="5235"/>
                  <a:pt x="6418" y="5311"/>
                </a:cubicBezTo>
                <a:cubicBezTo>
                  <a:pt x="6428" y="5359"/>
                  <a:pt x="6438" y="7675"/>
                  <a:pt x="6438" y="10457"/>
                </a:cubicBezTo>
                <a:lnTo>
                  <a:pt x="6438" y="15516"/>
                </a:lnTo>
                <a:lnTo>
                  <a:pt x="6508" y="15822"/>
                </a:lnTo>
                <a:cubicBezTo>
                  <a:pt x="6571" y="16095"/>
                  <a:pt x="6598" y="16144"/>
                  <a:pt x="6752" y="16266"/>
                </a:cubicBezTo>
                <a:cubicBezTo>
                  <a:pt x="6847" y="16341"/>
                  <a:pt x="6944" y="16401"/>
                  <a:pt x="6969" y="16401"/>
                </a:cubicBezTo>
                <a:cubicBezTo>
                  <a:pt x="6994" y="16401"/>
                  <a:pt x="7125" y="16594"/>
                  <a:pt x="7258" y="16829"/>
                </a:cubicBezTo>
                <a:cubicBezTo>
                  <a:pt x="7537" y="17319"/>
                  <a:pt x="7697" y="17444"/>
                  <a:pt x="8033" y="17444"/>
                </a:cubicBezTo>
                <a:cubicBezTo>
                  <a:pt x="8318" y="17444"/>
                  <a:pt x="8437" y="17497"/>
                  <a:pt x="8460" y="17628"/>
                </a:cubicBezTo>
                <a:cubicBezTo>
                  <a:pt x="8494" y="17816"/>
                  <a:pt x="8639" y="18083"/>
                  <a:pt x="8778" y="18210"/>
                </a:cubicBezTo>
                <a:cubicBezTo>
                  <a:pt x="8868" y="18293"/>
                  <a:pt x="8990" y="18340"/>
                  <a:pt x="9154" y="18355"/>
                </a:cubicBezTo>
                <a:cubicBezTo>
                  <a:pt x="9287" y="18367"/>
                  <a:pt x="9440" y="18414"/>
                  <a:pt x="9493" y="18458"/>
                </a:cubicBezTo>
                <a:cubicBezTo>
                  <a:pt x="9668" y="18601"/>
                  <a:pt x="10051" y="18780"/>
                  <a:pt x="10185" y="18780"/>
                </a:cubicBezTo>
                <a:cubicBezTo>
                  <a:pt x="10271" y="18780"/>
                  <a:pt x="10356" y="18829"/>
                  <a:pt x="10434" y="18925"/>
                </a:cubicBezTo>
                <a:cubicBezTo>
                  <a:pt x="10500" y="19004"/>
                  <a:pt x="10586" y="19069"/>
                  <a:pt x="10625" y="19069"/>
                </a:cubicBezTo>
                <a:cubicBezTo>
                  <a:pt x="10663" y="19069"/>
                  <a:pt x="10712" y="19100"/>
                  <a:pt x="10732" y="19137"/>
                </a:cubicBezTo>
                <a:cubicBezTo>
                  <a:pt x="10761" y="19189"/>
                  <a:pt x="10789" y="19189"/>
                  <a:pt x="10853" y="19137"/>
                </a:cubicBezTo>
                <a:cubicBezTo>
                  <a:pt x="10899" y="19100"/>
                  <a:pt x="10968" y="19069"/>
                  <a:pt x="11007" y="19069"/>
                </a:cubicBezTo>
                <a:cubicBezTo>
                  <a:pt x="11046" y="19069"/>
                  <a:pt x="11129" y="19011"/>
                  <a:pt x="11191" y="18944"/>
                </a:cubicBezTo>
                <a:cubicBezTo>
                  <a:pt x="11260" y="18868"/>
                  <a:pt x="11307" y="18847"/>
                  <a:pt x="11314" y="18886"/>
                </a:cubicBezTo>
                <a:cubicBezTo>
                  <a:pt x="11321" y="18921"/>
                  <a:pt x="11376" y="19049"/>
                  <a:pt x="11438" y="19169"/>
                </a:cubicBezTo>
                <a:cubicBezTo>
                  <a:pt x="11501" y="19290"/>
                  <a:pt x="11574" y="19474"/>
                  <a:pt x="11600" y="19581"/>
                </a:cubicBezTo>
                <a:cubicBezTo>
                  <a:pt x="11658" y="19814"/>
                  <a:pt x="11781" y="20028"/>
                  <a:pt x="11943" y="20176"/>
                </a:cubicBezTo>
                <a:cubicBezTo>
                  <a:pt x="12032" y="20258"/>
                  <a:pt x="12131" y="20286"/>
                  <a:pt x="12328" y="20286"/>
                </a:cubicBezTo>
                <a:lnTo>
                  <a:pt x="12593" y="20286"/>
                </a:lnTo>
                <a:lnTo>
                  <a:pt x="12874" y="20772"/>
                </a:lnTo>
                <a:cubicBezTo>
                  <a:pt x="13029" y="21039"/>
                  <a:pt x="13212" y="21325"/>
                  <a:pt x="13281" y="21406"/>
                </a:cubicBezTo>
                <a:lnTo>
                  <a:pt x="13407" y="21554"/>
                </a:lnTo>
                <a:lnTo>
                  <a:pt x="14938" y="21557"/>
                </a:lnTo>
                <a:cubicBezTo>
                  <a:pt x="16232" y="21560"/>
                  <a:pt x="16483" y="21546"/>
                  <a:pt x="16561" y="21473"/>
                </a:cubicBezTo>
                <a:cubicBezTo>
                  <a:pt x="16613" y="21426"/>
                  <a:pt x="16783" y="21152"/>
                  <a:pt x="16942" y="20865"/>
                </a:cubicBezTo>
                <a:lnTo>
                  <a:pt x="17231" y="20344"/>
                </a:lnTo>
                <a:lnTo>
                  <a:pt x="17456" y="20344"/>
                </a:lnTo>
                <a:cubicBezTo>
                  <a:pt x="17643" y="20344"/>
                  <a:pt x="17700" y="20319"/>
                  <a:pt x="17788" y="20202"/>
                </a:cubicBezTo>
                <a:cubicBezTo>
                  <a:pt x="17892" y="20065"/>
                  <a:pt x="17898" y="20064"/>
                  <a:pt x="18045" y="20154"/>
                </a:cubicBezTo>
                <a:cubicBezTo>
                  <a:pt x="18128" y="20205"/>
                  <a:pt x="18304" y="20257"/>
                  <a:pt x="18438" y="20270"/>
                </a:cubicBezTo>
                <a:cubicBezTo>
                  <a:pt x="18651" y="20290"/>
                  <a:pt x="18704" y="20274"/>
                  <a:pt x="18848" y="20144"/>
                </a:cubicBezTo>
                <a:cubicBezTo>
                  <a:pt x="18939" y="20062"/>
                  <a:pt x="19022" y="19996"/>
                  <a:pt x="19033" y="19996"/>
                </a:cubicBezTo>
                <a:cubicBezTo>
                  <a:pt x="19073" y="19996"/>
                  <a:pt x="19315" y="20339"/>
                  <a:pt x="19380" y="20485"/>
                </a:cubicBezTo>
                <a:cubicBezTo>
                  <a:pt x="19442" y="20627"/>
                  <a:pt x="20051" y="21213"/>
                  <a:pt x="20136" y="21213"/>
                </a:cubicBezTo>
                <a:cubicBezTo>
                  <a:pt x="20157" y="21213"/>
                  <a:pt x="20224" y="21258"/>
                  <a:pt x="20285" y="21313"/>
                </a:cubicBezTo>
                <a:cubicBezTo>
                  <a:pt x="20356" y="21376"/>
                  <a:pt x="20500" y="21420"/>
                  <a:pt x="20691" y="21435"/>
                </a:cubicBezTo>
                <a:lnTo>
                  <a:pt x="20986" y="21457"/>
                </a:lnTo>
                <a:lnTo>
                  <a:pt x="21109" y="21255"/>
                </a:lnTo>
                <a:cubicBezTo>
                  <a:pt x="21229" y="21058"/>
                  <a:pt x="21235" y="21032"/>
                  <a:pt x="21257" y="20566"/>
                </a:cubicBezTo>
                <a:cubicBezTo>
                  <a:pt x="21269" y="20300"/>
                  <a:pt x="21280" y="19423"/>
                  <a:pt x="21282" y="18616"/>
                </a:cubicBezTo>
                <a:cubicBezTo>
                  <a:pt x="21283" y="17809"/>
                  <a:pt x="21298" y="17102"/>
                  <a:pt x="21314" y="17048"/>
                </a:cubicBezTo>
                <a:cubicBezTo>
                  <a:pt x="21360" y="16895"/>
                  <a:pt x="21374" y="9949"/>
                  <a:pt x="21329" y="9849"/>
                </a:cubicBezTo>
                <a:cubicBezTo>
                  <a:pt x="21308" y="9804"/>
                  <a:pt x="21274" y="9404"/>
                  <a:pt x="21253" y="8961"/>
                </a:cubicBezTo>
                <a:cubicBezTo>
                  <a:pt x="21232" y="8517"/>
                  <a:pt x="21203" y="8100"/>
                  <a:pt x="21189" y="8034"/>
                </a:cubicBezTo>
                <a:cubicBezTo>
                  <a:pt x="21174" y="7967"/>
                  <a:pt x="21151" y="7640"/>
                  <a:pt x="21138" y="7306"/>
                </a:cubicBezTo>
                <a:cubicBezTo>
                  <a:pt x="21125" y="6973"/>
                  <a:pt x="21101" y="6660"/>
                  <a:pt x="21086" y="6611"/>
                </a:cubicBezTo>
                <a:cubicBezTo>
                  <a:pt x="21029" y="6427"/>
                  <a:pt x="20954" y="4665"/>
                  <a:pt x="20933" y="3061"/>
                </a:cubicBezTo>
                <a:lnTo>
                  <a:pt x="20912" y="1397"/>
                </a:lnTo>
                <a:lnTo>
                  <a:pt x="20815" y="1217"/>
                </a:lnTo>
                <a:cubicBezTo>
                  <a:pt x="20762" y="1117"/>
                  <a:pt x="20689" y="1003"/>
                  <a:pt x="20653" y="966"/>
                </a:cubicBezTo>
                <a:cubicBezTo>
                  <a:pt x="20606" y="917"/>
                  <a:pt x="19826" y="891"/>
                  <a:pt x="17752" y="870"/>
                </a:cubicBezTo>
                <a:lnTo>
                  <a:pt x="14914" y="841"/>
                </a:lnTo>
                <a:lnTo>
                  <a:pt x="14744" y="545"/>
                </a:lnTo>
                <a:cubicBezTo>
                  <a:pt x="14405" y="-40"/>
                  <a:pt x="14548" y="1"/>
                  <a:pt x="12760" y="1"/>
                </a:cubicBezTo>
                <a:lnTo>
                  <a:pt x="11194" y="1"/>
                </a:lnTo>
                <a:close/>
              </a:path>
            </a:pathLst>
          </a:custGeom>
        </p:spPr>
      </p:pic>
      <p:sp>
        <p:nvSpPr>
          <p:cNvPr id="153" name="Introduction"/>
          <p:cNvSpPr txBox="1">
            <a:spLocks noGrp="1"/>
          </p:cNvSpPr>
          <p:nvPr>
            <p:ph type="title"/>
          </p:nvPr>
        </p:nvSpPr>
        <p:spPr>
          <a:xfrm>
            <a:off x="-4993396" y="355600"/>
            <a:ext cx="21005801" cy="2286000"/>
          </a:xfrm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54" name="Background…"/>
          <p:cNvSpPr txBox="1">
            <a:spLocks noGrp="1"/>
          </p:cNvSpPr>
          <p:nvPr>
            <p:ph type="body" idx="1"/>
          </p:nvPr>
        </p:nvSpPr>
        <p:spPr>
          <a:xfrm>
            <a:off x="835829" y="3196993"/>
            <a:ext cx="16188429" cy="9933900"/>
          </a:xfrm>
          <a:prstGeom prst="rect">
            <a:avLst/>
          </a:prstGeom>
        </p:spPr>
        <p:txBody>
          <a:bodyPr/>
          <a:lstStyle/>
          <a:p>
            <a:r>
              <a:t>Background</a:t>
            </a:r>
          </a:p>
          <a:p>
            <a:pPr lvl="1"/>
            <a:r>
              <a:t>Oklahoma —&gt; Tennessee —&gt; Michigan</a:t>
            </a:r>
          </a:p>
          <a:p>
            <a:r>
              <a:t>Training</a:t>
            </a:r>
          </a:p>
          <a:p>
            <a:pPr lvl="1"/>
            <a:r>
              <a:t>College —&gt; Medical school —&gt; Surgical residency —&gt; Fellowship </a:t>
            </a:r>
          </a:p>
          <a:p>
            <a:r>
              <a:t>Things I love about my job</a:t>
            </a:r>
          </a:p>
          <a:p>
            <a:pPr lvl="1"/>
            <a:r>
              <a:t>Taking care of women</a:t>
            </a:r>
          </a:p>
          <a:p>
            <a:pPr lvl="1"/>
            <a:r>
              <a:t>Collaborating with other specialties</a:t>
            </a:r>
          </a:p>
          <a:p>
            <a:pPr lvl="1"/>
            <a:r>
              <a:t>Strongly evidence-based field </a:t>
            </a:r>
          </a:p>
          <a:p>
            <a:pPr lvl="1"/>
            <a:r>
              <a:t>Rapid advancements = improvement</a:t>
            </a:r>
          </a:p>
        </p:txBody>
      </p:sp>
      <p:pic>
        <p:nvPicPr>
          <p:cNvPr id="155" name="pasted-movie.png" descr="pasted-movie.png"/>
          <p:cNvPicPr>
            <a:picLocks noChangeAspect="1"/>
          </p:cNvPicPr>
          <p:nvPr/>
        </p:nvPicPr>
        <p:blipFill>
          <a:blip r:embed="rId3"/>
          <a:srcRect l="881" t="887" r="897" b="695"/>
          <a:stretch>
            <a:fillRect/>
          </a:stretch>
        </p:blipFill>
        <p:spPr>
          <a:xfrm>
            <a:off x="19693736" y="739083"/>
            <a:ext cx="4903393" cy="4804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482" extrusionOk="0">
                <a:moveTo>
                  <a:pt x="10726" y="4"/>
                </a:moveTo>
                <a:cubicBezTo>
                  <a:pt x="10689" y="15"/>
                  <a:pt x="10657" y="55"/>
                  <a:pt x="10630" y="126"/>
                </a:cubicBezTo>
                <a:cubicBezTo>
                  <a:pt x="10605" y="194"/>
                  <a:pt x="10247" y="1201"/>
                  <a:pt x="9835" y="2363"/>
                </a:cubicBezTo>
                <a:cubicBezTo>
                  <a:pt x="9423" y="3526"/>
                  <a:pt x="8833" y="5185"/>
                  <a:pt x="8526" y="6051"/>
                </a:cubicBezTo>
                <a:lnTo>
                  <a:pt x="7968" y="7623"/>
                </a:lnTo>
                <a:lnTo>
                  <a:pt x="3984" y="7649"/>
                </a:lnTo>
                <a:cubicBezTo>
                  <a:pt x="708" y="7670"/>
                  <a:pt x="0" y="7697"/>
                  <a:pt x="0" y="7807"/>
                </a:cubicBezTo>
                <a:cubicBezTo>
                  <a:pt x="0" y="7880"/>
                  <a:pt x="752" y="8518"/>
                  <a:pt x="1671" y="9223"/>
                </a:cubicBezTo>
                <a:cubicBezTo>
                  <a:pt x="4095" y="11082"/>
                  <a:pt x="6043" y="12592"/>
                  <a:pt x="6136" y="12683"/>
                </a:cubicBezTo>
                <a:cubicBezTo>
                  <a:pt x="6180" y="12727"/>
                  <a:pt x="5867" y="13686"/>
                  <a:pt x="5440" y="14814"/>
                </a:cubicBezTo>
                <a:cubicBezTo>
                  <a:pt x="4643" y="16921"/>
                  <a:pt x="3781" y="19226"/>
                  <a:pt x="3283" y="20584"/>
                </a:cubicBezTo>
                <a:cubicBezTo>
                  <a:pt x="3128" y="21007"/>
                  <a:pt x="3025" y="21395"/>
                  <a:pt x="3056" y="21445"/>
                </a:cubicBezTo>
                <a:cubicBezTo>
                  <a:pt x="3132" y="21570"/>
                  <a:pt x="3231" y="21513"/>
                  <a:pt x="7144" y="19111"/>
                </a:cubicBezTo>
                <a:cubicBezTo>
                  <a:pt x="9045" y="17945"/>
                  <a:pt x="10647" y="16973"/>
                  <a:pt x="10705" y="16950"/>
                </a:cubicBezTo>
                <a:cubicBezTo>
                  <a:pt x="10764" y="16928"/>
                  <a:pt x="12270" y="17800"/>
                  <a:pt x="14051" y="18891"/>
                </a:cubicBezTo>
                <a:cubicBezTo>
                  <a:pt x="18395" y="21552"/>
                  <a:pt x="18201" y="21438"/>
                  <a:pt x="18360" y="21438"/>
                </a:cubicBezTo>
                <a:cubicBezTo>
                  <a:pt x="18438" y="21438"/>
                  <a:pt x="18502" y="21375"/>
                  <a:pt x="18502" y="21299"/>
                </a:cubicBezTo>
                <a:cubicBezTo>
                  <a:pt x="18502" y="21223"/>
                  <a:pt x="18214" y="20393"/>
                  <a:pt x="17862" y="19456"/>
                </a:cubicBezTo>
                <a:cubicBezTo>
                  <a:pt x="16331" y="15373"/>
                  <a:pt x="15403" y="12849"/>
                  <a:pt x="15403" y="12775"/>
                </a:cubicBezTo>
                <a:cubicBezTo>
                  <a:pt x="15403" y="12697"/>
                  <a:pt x="16278" y="12004"/>
                  <a:pt x="19782" y="9312"/>
                </a:cubicBezTo>
                <a:cubicBezTo>
                  <a:pt x="20779" y="8545"/>
                  <a:pt x="21596" y="7862"/>
                  <a:pt x="21598" y="7795"/>
                </a:cubicBezTo>
                <a:cubicBezTo>
                  <a:pt x="21600" y="7698"/>
                  <a:pt x="20738" y="7672"/>
                  <a:pt x="17603" y="7672"/>
                </a:cubicBezTo>
                <a:lnTo>
                  <a:pt x="13607" y="7672"/>
                </a:lnTo>
                <a:lnTo>
                  <a:pt x="12506" y="4502"/>
                </a:lnTo>
                <a:cubicBezTo>
                  <a:pt x="11900" y="2758"/>
                  <a:pt x="11296" y="1032"/>
                  <a:pt x="11163" y="667"/>
                </a:cubicBezTo>
                <a:cubicBezTo>
                  <a:pt x="10994" y="201"/>
                  <a:pt x="10839" y="-30"/>
                  <a:pt x="10726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pasted-movie.png" descr="pasted-movi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62605" y="5986402"/>
            <a:ext cx="7620001" cy="7620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andy path between two hills leading to the ocean" descr="Sandy path between two hills leading to the oce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0426" r="30426"/>
          <a:stretch>
            <a:fillRect/>
          </a:stretch>
        </p:blipFill>
        <p:spPr>
          <a:xfrm>
            <a:off x="13169900" y="3149600"/>
            <a:ext cx="9525000" cy="9296400"/>
          </a:xfrm>
          <a:prstGeom prst="rect">
            <a:avLst/>
          </a:prstGeom>
        </p:spPr>
      </p:pic>
      <p:sp>
        <p:nvSpPr>
          <p:cNvPr id="159" name="Comprehensive Breast Care Cen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9744"/>
            </a:lvl1pPr>
          </a:lstStyle>
          <a:p>
            <a:r>
              <a:t>Comprehensive Breast Care Center</a:t>
            </a:r>
          </a:p>
        </p:txBody>
      </p:sp>
      <p:sp>
        <p:nvSpPr>
          <p:cNvPr id="160" name="NSABP accredita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NSABP accreditation</a:t>
            </a:r>
          </a:p>
          <a:p>
            <a:r>
              <a:t>High volume center</a:t>
            </a:r>
          </a:p>
          <a:p>
            <a:r>
              <a:t>High risk breast clinic</a:t>
            </a:r>
          </a:p>
          <a:p>
            <a:r>
              <a:t>Multidisciplinary setting under one roof</a:t>
            </a:r>
          </a:p>
          <a:p>
            <a:r>
              <a:t>LOTS of resources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reast Anat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Breast Anatomy</a:t>
            </a:r>
          </a:p>
        </p:txBody>
      </p:sp>
      <p:sp>
        <p:nvSpPr>
          <p:cNvPr id="163" name="Glands (lobules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Glands (lobules) </a:t>
            </a:r>
          </a:p>
          <a:p>
            <a:r>
              <a:t>Milk ducts</a:t>
            </a:r>
          </a:p>
          <a:p>
            <a:r>
              <a:t>Connective tissue</a:t>
            </a:r>
          </a:p>
          <a:p>
            <a:r>
              <a:t>Breast tissue naturally extends from collarbone to fold under the breast, and from the breastbone to the armpit</a:t>
            </a:r>
          </a:p>
        </p:txBody>
      </p:sp>
      <p:sp>
        <p:nvSpPr>
          <p:cNvPr id="164" name="Text"/>
          <p:cNvSpPr txBox="1"/>
          <p:nvPr/>
        </p:nvSpPr>
        <p:spPr>
          <a:xfrm>
            <a:off x="14306550" y="279400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165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46" y="2471075"/>
            <a:ext cx="8890001" cy="839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ext"/>
          <p:cNvSpPr txBox="1"/>
          <p:nvPr/>
        </p:nvSpPr>
        <p:spPr>
          <a:xfrm>
            <a:off x="7747000" y="259080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167" name="unknown.jpeg" descr="unknown.jpeg"/>
          <p:cNvPicPr>
            <a:picLocks noChangeAspect="1"/>
          </p:cNvPicPr>
          <p:nvPr/>
        </p:nvPicPr>
        <p:blipFill>
          <a:blip r:embed="rId3"/>
          <a:srcRect t="8963"/>
          <a:stretch>
            <a:fillRect/>
          </a:stretch>
        </p:blipFill>
        <p:spPr>
          <a:xfrm>
            <a:off x="7981450" y="2616199"/>
            <a:ext cx="5670784" cy="567594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"/>
          <p:cNvSpPr txBox="1"/>
          <p:nvPr/>
        </p:nvSpPr>
        <p:spPr>
          <a:xfrm>
            <a:off x="7957753" y="2769192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e are all different!"/>
          <p:cNvSpPr txBox="1">
            <a:spLocks noGrp="1"/>
          </p:cNvSpPr>
          <p:nvPr>
            <p:ph type="title"/>
          </p:nvPr>
        </p:nvSpPr>
        <p:spPr>
          <a:xfrm>
            <a:off x="1689100" y="-23549"/>
            <a:ext cx="21005800" cy="2286001"/>
          </a:xfrm>
          <a:prstGeom prst="rect">
            <a:avLst/>
          </a:prstGeom>
        </p:spPr>
        <p:txBody>
          <a:bodyPr/>
          <a:lstStyle/>
          <a:p>
            <a:r>
              <a:t>We are all different!</a:t>
            </a:r>
          </a:p>
        </p:txBody>
      </p:sp>
      <p:sp>
        <p:nvSpPr>
          <p:cNvPr id="171" name="Breasts are sisters, not twins…"/>
          <p:cNvSpPr txBox="1">
            <a:spLocks noGrp="1"/>
          </p:cNvSpPr>
          <p:nvPr>
            <p:ph type="body" sz="half" idx="1"/>
          </p:nvPr>
        </p:nvSpPr>
        <p:spPr>
          <a:xfrm>
            <a:off x="1049286" y="305984"/>
            <a:ext cx="10706693" cy="9296401"/>
          </a:xfrm>
          <a:prstGeom prst="rect">
            <a:avLst/>
          </a:prstGeom>
        </p:spPr>
        <p:txBody>
          <a:bodyPr/>
          <a:lstStyle/>
          <a:p>
            <a:r>
              <a:t>Breasts are sisters, not twins</a:t>
            </a:r>
          </a:p>
          <a:p>
            <a:r>
              <a:t>Different sizes, shapes, textures</a:t>
            </a:r>
          </a:p>
          <a:p>
            <a:r>
              <a:t>Breasts can change over time - this is normal</a:t>
            </a:r>
          </a:p>
        </p:txBody>
      </p:sp>
      <p:sp>
        <p:nvSpPr>
          <p:cNvPr id="172" name="KNOW YOUR NORMAL!"/>
          <p:cNvSpPr txBox="1"/>
          <p:nvPr/>
        </p:nvSpPr>
        <p:spPr>
          <a:xfrm>
            <a:off x="1832606" y="9746458"/>
            <a:ext cx="8735542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500"/>
              </a:spcBef>
              <a:defRPr sz="6000" b="1" u="sng"/>
            </a:lvl1pPr>
          </a:lstStyle>
          <a:p>
            <a:pPr>
              <a:defRPr b="0"/>
            </a:pPr>
            <a:r>
              <a:rPr b="1"/>
              <a:t>KNOW YOUR NORMAL!</a:t>
            </a:r>
          </a:p>
        </p:txBody>
      </p:sp>
      <p:pic>
        <p:nvPicPr>
          <p:cNvPr id="173" name="unknown.jpeg" descr="unknown.jpeg"/>
          <p:cNvPicPr>
            <a:picLocks noChangeAspect="1"/>
          </p:cNvPicPr>
          <p:nvPr/>
        </p:nvPicPr>
        <p:blipFill>
          <a:blip r:embed="rId2"/>
          <a:srcRect l="1920" r="1920" b="8257"/>
          <a:stretch>
            <a:fillRect/>
          </a:stretch>
        </p:blipFill>
        <p:spPr>
          <a:xfrm>
            <a:off x="12292460" y="2264673"/>
            <a:ext cx="11493770" cy="10253903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"/>
          <p:cNvSpPr txBox="1"/>
          <p:nvPr/>
        </p:nvSpPr>
        <p:spPr>
          <a:xfrm>
            <a:off x="10623809" y="203199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bnormal Signs/Sympto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Abnormal Signs/Symptoms</a:t>
            </a:r>
          </a:p>
        </p:txBody>
      </p:sp>
      <p:sp>
        <p:nvSpPr>
          <p:cNvPr id="177" name="New lump in breast or armpit…"/>
          <p:cNvSpPr txBox="1">
            <a:spLocks noGrp="1"/>
          </p:cNvSpPr>
          <p:nvPr>
            <p:ph type="body" sz="half" idx="1"/>
          </p:nvPr>
        </p:nvSpPr>
        <p:spPr>
          <a:xfrm>
            <a:off x="653753" y="3149600"/>
            <a:ext cx="11258847" cy="9296400"/>
          </a:xfrm>
          <a:prstGeom prst="rect">
            <a:avLst/>
          </a:prstGeom>
        </p:spPr>
        <p:txBody>
          <a:bodyPr/>
          <a:lstStyle/>
          <a:p>
            <a:pPr marL="508508" indent="-508508" defTabSz="751205">
              <a:spcBef>
                <a:spcPts val="4000"/>
              </a:spcBef>
              <a:defRPr sz="3458"/>
            </a:pPr>
            <a:r>
              <a:t>New lump in breast or armpit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Spontaneous nipple discharge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New nipple inversion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Skin changes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Rash that does not go away</a:t>
            </a:r>
          </a:p>
          <a:p>
            <a:pPr marL="1017016" lvl="1" indent="-508508" defTabSz="751205">
              <a:spcBef>
                <a:spcPts val="4000"/>
              </a:spcBef>
              <a:defRPr sz="3458"/>
            </a:pPr>
            <a:r>
              <a:t>“Orange peel” appearance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r>
              <a:t>Pain without other symptoms is </a:t>
            </a:r>
            <a:r>
              <a:rPr u="sng"/>
              <a:t>rarely</a:t>
            </a:r>
            <a:r>
              <a:t> a sign of cancer</a:t>
            </a:r>
          </a:p>
          <a:p>
            <a:pPr marL="508508" indent="-508508" defTabSz="751205">
              <a:spcBef>
                <a:spcPts val="4000"/>
              </a:spcBef>
              <a:defRPr sz="3458"/>
            </a:pPr>
            <a:endParaRPr/>
          </a:p>
          <a:p>
            <a:pPr marL="0" indent="0" algn="ctr" defTabSz="751205">
              <a:spcBef>
                <a:spcPts val="4000"/>
              </a:spcBef>
              <a:buSzTx/>
              <a:buNone/>
              <a:defRPr sz="3458" b="1"/>
            </a:pPr>
            <a:r>
              <a:t>YOU </a:t>
            </a:r>
            <a:r>
              <a:rPr u="sng"/>
              <a:t>SHOULD</a:t>
            </a:r>
            <a:r>
              <a:t> DISCUSS THESE CONCERNS WITH YOUR PCP!</a:t>
            </a:r>
          </a:p>
        </p:txBody>
      </p:sp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375" y="2918707"/>
            <a:ext cx="11643942" cy="8935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Hormone-relate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Hormone-related</a:t>
            </a:r>
          </a:p>
          <a:p>
            <a:r>
              <a:t>Family history</a:t>
            </a:r>
          </a:p>
          <a:p>
            <a:pPr lvl="1"/>
            <a:r>
              <a:t>Genetic mutations</a:t>
            </a:r>
          </a:p>
          <a:p>
            <a:r>
              <a:t>Breast density</a:t>
            </a:r>
          </a:p>
          <a:p>
            <a:r>
              <a:t>Previous biopsies with high-risk pathology</a:t>
            </a:r>
          </a:p>
          <a:p>
            <a:r>
              <a:t>Chest radiation for lymphoma</a:t>
            </a:r>
          </a:p>
          <a:p>
            <a:r>
              <a:t>Two biggest risk factors: </a:t>
            </a:r>
            <a:br/>
            <a:r>
              <a:rPr b="1"/>
              <a:t>Being female and getting older!</a:t>
            </a:r>
          </a:p>
        </p:txBody>
      </p:sp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/>
          <a:srcRect t="45553"/>
          <a:stretch>
            <a:fillRect/>
          </a:stretch>
        </p:blipFill>
        <p:spPr>
          <a:xfrm>
            <a:off x="10030778" y="1897224"/>
            <a:ext cx="14986001" cy="387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8263" y="5580831"/>
            <a:ext cx="7368904" cy="808762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isk Factors"/>
          <p:cNvSpPr txBox="1"/>
          <p:nvPr/>
        </p:nvSpPr>
        <p:spPr>
          <a:xfrm>
            <a:off x="970146" y="1295654"/>
            <a:ext cx="8652174" cy="1693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1200" b="1"/>
            </a:lvl1pPr>
          </a:lstStyle>
          <a:p>
            <a:r>
              <a:t>Risk Factors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EAEE"/>
            </a:gs>
            <a:gs pos="100000">
              <a:schemeClr val="accent6">
                <a:satOff val="18029"/>
                <a:lumOff val="12067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creening for Breast Canc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Screening for Breast Cancer</a:t>
            </a:r>
          </a:p>
        </p:txBody>
      </p:sp>
      <p:sp>
        <p:nvSpPr>
          <p:cNvPr id="186" name="Risk assessment starting at age 25 by PCP…"/>
          <p:cNvSpPr txBox="1">
            <a:spLocks noGrp="1"/>
          </p:cNvSpPr>
          <p:nvPr>
            <p:ph type="body" sz="half" idx="1"/>
          </p:nvPr>
        </p:nvSpPr>
        <p:spPr>
          <a:xfrm>
            <a:off x="788621" y="353378"/>
            <a:ext cx="10223501" cy="9296401"/>
          </a:xfrm>
          <a:prstGeom prst="rect">
            <a:avLst/>
          </a:prstGeom>
        </p:spPr>
        <p:txBody>
          <a:bodyPr/>
          <a:lstStyle/>
          <a:p>
            <a:r>
              <a:t>Risk assessment starting at age 25 by PCP</a:t>
            </a:r>
          </a:p>
          <a:p>
            <a:pPr lvl="1"/>
            <a:r>
              <a:t>Breast awareness (self breast exams)</a:t>
            </a:r>
          </a:p>
          <a:p>
            <a:pPr lvl="1"/>
            <a:r>
              <a:t>Clinical breast exam (by provider)</a:t>
            </a:r>
          </a:p>
          <a:p>
            <a:pPr lvl="1"/>
            <a:r>
              <a:t>Any risk factors?</a:t>
            </a:r>
          </a:p>
        </p:txBody>
      </p:sp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398" y="2486324"/>
            <a:ext cx="6447194" cy="817914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"/>
          <p:cNvSpPr txBox="1"/>
          <p:nvPr/>
        </p:nvSpPr>
        <p:spPr>
          <a:xfrm>
            <a:off x="13544550" y="2127250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95" y="7073310"/>
            <a:ext cx="12265938" cy="6061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647</Words>
  <Application>Microsoft Office PowerPoint</Application>
  <PresentationFormat>Custom</PresentationFormat>
  <Paragraphs>153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</vt:lpstr>
      <vt:lpstr>White</vt:lpstr>
      <vt:lpstr>What Should You Learn From A Breast Surgeon? </vt:lpstr>
      <vt:lpstr>Objectives</vt:lpstr>
      <vt:lpstr>Introduction</vt:lpstr>
      <vt:lpstr>Comprehensive Breast Care Center</vt:lpstr>
      <vt:lpstr>Breast Anatomy</vt:lpstr>
      <vt:lpstr>We are all different!</vt:lpstr>
      <vt:lpstr>Abnormal Signs/Symptoms</vt:lpstr>
      <vt:lpstr>PowerPoint Presentation</vt:lpstr>
      <vt:lpstr>Screening for Breast Cancer</vt:lpstr>
      <vt:lpstr>Screening Tests</vt:lpstr>
      <vt:lpstr>PowerPoint Presentation</vt:lpstr>
      <vt:lpstr>Early detection saves lives!</vt:lpstr>
      <vt:lpstr>Methods of Diagnosis</vt:lpstr>
      <vt:lpstr>Types of Breast Cancer - Most Common</vt:lpstr>
      <vt:lpstr>Types of Breast Cancer - Less Common</vt:lpstr>
      <vt:lpstr>Staging</vt:lpstr>
      <vt:lpstr>Treatment Options</vt:lpstr>
      <vt:lpstr>Treatments</vt:lpstr>
      <vt:lpstr>Areas of Ongoing Research</vt:lpstr>
      <vt:lpstr>Prevention and Screening</vt:lpstr>
      <vt:lpstr>Survivorship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Malerba, Cindy C.</dc:creator>
  <cp:lastModifiedBy>Malerba, Cindy C.</cp:lastModifiedBy>
  <cp:revision>3</cp:revision>
  <dcterms:modified xsi:type="dcterms:W3CDTF">2024-11-05T20:30:36Z</dcterms:modified>
</cp:coreProperties>
</file>