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45"/>
  </p:notesMasterIdLst>
  <p:sldIdLst>
    <p:sldId id="256" r:id="rId2"/>
    <p:sldId id="257" r:id="rId3"/>
    <p:sldId id="258" r:id="rId4"/>
    <p:sldId id="259" r:id="rId5"/>
    <p:sldId id="260" r:id="rId6"/>
    <p:sldId id="261" r:id="rId7"/>
    <p:sldId id="262" r:id="rId8"/>
    <p:sldId id="298" r:id="rId9"/>
    <p:sldId id="263" r:id="rId10"/>
    <p:sldId id="264" r:id="rId11"/>
    <p:sldId id="265" r:id="rId12"/>
    <p:sldId id="266" r:id="rId13"/>
    <p:sldId id="267" r:id="rId14"/>
    <p:sldId id="268" r:id="rId15"/>
    <p:sldId id="29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300"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BE2F5"/>
          </a:solidFill>
        </a:fill>
      </a:tcStyle>
    </a:wholeTbl>
    <a:band2H>
      <a:tcTxStyle/>
      <a:tcStyle>
        <a:tcBdr/>
        <a:fill>
          <a:solidFill>
            <a:srgbClr val="E7F1FA"/>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CADE4"/>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CADE4"/>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CADE4"/>
          </a:solidFill>
        </a:fill>
      </a:tcStyle>
    </a:firstRow>
  </a:tblStyle>
  <a:tblStyle styleId="{C7B018BB-80A7-4F77-B60F-C8B233D01FF8}"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BEDF0"/>
          </a:solidFill>
        </a:fill>
      </a:tcStyle>
    </a:wholeTbl>
    <a:band2H>
      <a:tcTxStyle/>
      <a:tcStyle>
        <a:tcBdr/>
        <a:fill>
          <a:solidFill>
            <a:srgbClr val="E7F6F8"/>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7CED7"/>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7CED7"/>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7CED7"/>
          </a:solidFill>
        </a:fill>
      </a:tcStyle>
    </a:firstRow>
  </a:tblStyle>
  <a:tblStyle styleId="{EEE7283C-3CF3-47DC-8721-378D4A62B228}"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E0DF"/>
          </a:solidFill>
        </a:fill>
      </a:tcStyle>
    </a:wholeTbl>
    <a:band2H>
      <a:tcTxStyle/>
      <a:tcStyle>
        <a:tcBdr/>
        <a:fill>
          <a:solidFill>
            <a:srgbClr val="EAF0EF"/>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2A39F"/>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2A39F"/>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2A39F"/>
          </a:solidFill>
        </a:fill>
      </a:tcStyle>
    </a:firstRow>
  </a:tblStyle>
  <a:tblStyle styleId="{CF821DB8-F4EB-4A41-A1BA-3FCAFE7338EE}" styleName="">
    <a:tblBg/>
    <a:wholeTbl>
      <a:tcTxStyle b="on" i="on">
        <a:font>
          <a:latin typeface="Tw Cen MT"/>
          <a:ea typeface="Tw Cen MT"/>
          <a:cs typeface="Tw Cen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w Cen MT"/>
          <a:ea typeface="Tw Cen MT"/>
          <a:cs typeface="Tw Cen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CADE4"/>
          </a:solidFill>
        </a:fill>
      </a:tcStyle>
    </a:firstCol>
    <a:lastRow>
      <a:tcTxStyle b="on" i="on">
        <a:font>
          <a:latin typeface="Tw Cen MT"/>
          <a:ea typeface="Tw Cen MT"/>
          <a:cs typeface="Tw Cen MT"/>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w Cen MT"/>
          <a:ea typeface="Tw Cen MT"/>
          <a:cs typeface="Tw Cen MT"/>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1CADE4"/>
          </a:solidFill>
        </a:fill>
      </a:tcStyle>
    </a:firstRow>
  </a:tblStyle>
  <a:tblStyle styleId="{33BA23B1-9221-436E-865A-0063620EA4FD}" styleName="">
    <a:tblBg/>
    <a:wholeTbl>
      <a:tcTxStyle b="on" i="on">
        <a:font>
          <a:latin typeface="Tw Cen MT"/>
          <a:ea typeface="Tw Cen MT"/>
          <a:cs typeface="Tw Cen M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w Cen MT"/>
          <a:ea typeface="Tw Cen MT"/>
          <a:cs typeface="Tw Cen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w Cen MT"/>
          <a:ea typeface="Tw Cen MT"/>
          <a:cs typeface="Tw Cen M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4"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1942F-A672-4872-AE69-08406116529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08FD61E-C98C-4B5E-9B08-1ED095782E11}">
      <dgm:prSet custT="1"/>
      <dgm:spPr/>
      <dgm:t>
        <a:bodyPr/>
        <a:lstStyle/>
        <a:p>
          <a:r>
            <a:rPr lang="en-US" sz="1300" b="0" i="0" dirty="0"/>
            <a:t>You don’t need x-rays or blood tests to find skin cancer early – just your eyes and a mirror. If you have skin cancer, finding it early is the best way to make sure it can be treated successfully.</a:t>
          </a:r>
          <a:endParaRPr lang="en-US" sz="1300" dirty="0"/>
        </a:p>
      </dgm:t>
    </dgm:pt>
    <dgm:pt modelId="{1D0E0283-AC25-46EB-B992-3D175772447F}" type="parTrans" cxnId="{BF37EA63-112F-4983-A649-808A88B33F79}">
      <dgm:prSet/>
      <dgm:spPr/>
      <dgm:t>
        <a:bodyPr/>
        <a:lstStyle/>
        <a:p>
          <a:endParaRPr lang="en-US" sz="1200"/>
        </a:p>
      </dgm:t>
    </dgm:pt>
    <dgm:pt modelId="{08F15348-F8B4-46D0-94E4-1DE342EF55C5}" type="sibTrans" cxnId="{BF37EA63-112F-4983-A649-808A88B33F79}">
      <dgm:prSet/>
      <dgm:spPr/>
      <dgm:t>
        <a:bodyPr/>
        <a:lstStyle/>
        <a:p>
          <a:endParaRPr lang="en-US"/>
        </a:p>
      </dgm:t>
    </dgm:pt>
    <dgm:pt modelId="{665A6FB2-868B-4120-825C-BB699AF2937A}">
      <dgm:prSet custT="1"/>
      <dgm:spPr/>
      <dgm:t>
        <a:bodyPr/>
        <a:lstStyle/>
        <a:p>
          <a:r>
            <a:rPr lang="en-US" sz="1400" b="0" i="0" dirty="0"/>
            <a:t>Although the American Cancer Society does not have guidelines for the early detection of skin cancer, many doctors recommend checking your own skin regularly, typically once a month.</a:t>
          </a:r>
          <a:endParaRPr lang="en-US" sz="1400" dirty="0"/>
        </a:p>
      </dgm:t>
    </dgm:pt>
    <dgm:pt modelId="{4032EC65-47AB-4EBC-ABAF-9384D467FF36}" type="parTrans" cxnId="{7DB2B741-31A6-46D1-8264-636BD53CDBAA}">
      <dgm:prSet/>
      <dgm:spPr/>
      <dgm:t>
        <a:bodyPr/>
        <a:lstStyle/>
        <a:p>
          <a:endParaRPr lang="en-US" sz="1200"/>
        </a:p>
      </dgm:t>
    </dgm:pt>
    <dgm:pt modelId="{DB9B64BA-24A3-45D3-A6CD-FA95FBFECA2A}" type="sibTrans" cxnId="{7DB2B741-31A6-46D1-8264-636BD53CDBAA}">
      <dgm:prSet/>
      <dgm:spPr/>
      <dgm:t>
        <a:bodyPr/>
        <a:lstStyle/>
        <a:p>
          <a:endParaRPr lang="en-US"/>
        </a:p>
      </dgm:t>
    </dgm:pt>
    <dgm:pt modelId="{81F88AC6-28BB-4569-A6BC-D0B704932D85}">
      <dgm:prSet custT="1"/>
      <dgm:spPr/>
      <dgm:t>
        <a:bodyPr/>
        <a:lstStyle/>
        <a:p>
          <a:r>
            <a:rPr lang="en-US" sz="1400" b="0" i="0" dirty="0"/>
            <a:t>Regular skin self-exams are especially important for people who are at higher risk of skin cancer, such as people with reduced immunity, people who have had skin cancer before, and people with a strong family history of skin cancer. </a:t>
          </a:r>
          <a:endParaRPr lang="en-US" sz="1400" dirty="0"/>
        </a:p>
      </dgm:t>
    </dgm:pt>
    <dgm:pt modelId="{86D4DE4B-435E-4384-BBB0-885BCD19D6B5}" type="parTrans" cxnId="{EF26DA89-7392-47D1-B647-7ED539001796}">
      <dgm:prSet/>
      <dgm:spPr/>
      <dgm:t>
        <a:bodyPr/>
        <a:lstStyle/>
        <a:p>
          <a:endParaRPr lang="en-US" sz="1200"/>
        </a:p>
      </dgm:t>
    </dgm:pt>
    <dgm:pt modelId="{8E165DDC-DB51-44FA-BD82-3B110AC14B2D}" type="sibTrans" cxnId="{EF26DA89-7392-47D1-B647-7ED539001796}">
      <dgm:prSet/>
      <dgm:spPr/>
      <dgm:t>
        <a:bodyPr/>
        <a:lstStyle/>
        <a:p>
          <a:endParaRPr lang="en-US"/>
        </a:p>
      </dgm:t>
    </dgm:pt>
    <dgm:pt modelId="{70FFCCE8-991A-414D-A882-8E43F171C0DC}">
      <dgm:prSet/>
      <dgm:spPr/>
      <dgm:t>
        <a:bodyPr/>
        <a:lstStyle/>
        <a:p>
          <a:r>
            <a:rPr lang="en-US" b="0" i="0" dirty="0"/>
            <a:t>A skin self-exam is best done in a well-lit room in front of a full-length mirror. You can use a hand-held mirror to look at areas that are hard to see, such as the backs of your thighs. A spouse, partner, or close friend or family member may be able to help you with these exams, especially for those hard-to-see areas like your back or scalp.</a:t>
          </a:r>
          <a:endParaRPr lang="en-US" dirty="0"/>
        </a:p>
      </dgm:t>
    </dgm:pt>
    <dgm:pt modelId="{6FF7B7D9-C1C6-4F7B-84B2-8562CC5C3ADE}" type="parTrans" cxnId="{9DCCB5B3-6B3D-4EB4-88E1-B9CB5CC04DF5}">
      <dgm:prSet/>
      <dgm:spPr/>
      <dgm:t>
        <a:bodyPr/>
        <a:lstStyle/>
        <a:p>
          <a:endParaRPr lang="en-US" sz="1200"/>
        </a:p>
      </dgm:t>
    </dgm:pt>
    <dgm:pt modelId="{053DD9B0-4EB5-46CC-AEF2-398F32D05D35}" type="sibTrans" cxnId="{9DCCB5B3-6B3D-4EB4-88E1-B9CB5CC04DF5}">
      <dgm:prSet/>
      <dgm:spPr/>
      <dgm:t>
        <a:bodyPr/>
        <a:lstStyle/>
        <a:p>
          <a:endParaRPr lang="en-US"/>
        </a:p>
      </dgm:t>
    </dgm:pt>
    <dgm:pt modelId="{14B37DF6-F374-4177-8751-250D445FCF03}">
      <dgm:prSet custT="1"/>
      <dgm:spPr/>
      <dgm:t>
        <a:bodyPr/>
        <a:lstStyle/>
        <a:p>
          <a:r>
            <a:rPr lang="en-US" sz="1400" b="0" i="0" dirty="0"/>
            <a:t>The first time you examine your skin, spend time carefully going over the entire surface. Learn the pattern of moles, blemishes, freckles, and other marks on your skin so that you’ll notice any changes next time. Be sure to show your doctor any areas that concern you.</a:t>
          </a:r>
          <a:endParaRPr lang="en-US" sz="1400" dirty="0"/>
        </a:p>
      </dgm:t>
    </dgm:pt>
    <dgm:pt modelId="{D03F9792-B7D1-448E-BB12-2B020257E4FD}" type="parTrans" cxnId="{3F8218FC-591A-472E-8FFA-DFE462472A08}">
      <dgm:prSet/>
      <dgm:spPr/>
      <dgm:t>
        <a:bodyPr/>
        <a:lstStyle/>
        <a:p>
          <a:endParaRPr lang="en-US" sz="1200"/>
        </a:p>
      </dgm:t>
    </dgm:pt>
    <dgm:pt modelId="{5E9881C1-CFFB-4713-B909-43EA02BDDECA}" type="sibTrans" cxnId="{3F8218FC-591A-472E-8FFA-DFE462472A08}">
      <dgm:prSet/>
      <dgm:spPr/>
      <dgm:t>
        <a:bodyPr/>
        <a:lstStyle/>
        <a:p>
          <a:endParaRPr lang="en-US"/>
        </a:p>
      </dgm:t>
    </dgm:pt>
    <dgm:pt modelId="{E8600804-109A-4E9D-A4CB-793B4CD5475A}" type="pres">
      <dgm:prSet presAssocID="{B1B1942F-A672-4872-AE69-08406116529C}" presName="diagram" presStyleCnt="0">
        <dgm:presLayoutVars>
          <dgm:dir/>
          <dgm:resizeHandles val="exact"/>
        </dgm:presLayoutVars>
      </dgm:prSet>
      <dgm:spPr/>
    </dgm:pt>
    <dgm:pt modelId="{4C2B0953-9066-4F97-A791-69E8E871D7F3}" type="pres">
      <dgm:prSet presAssocID="{908FD61E-C98C-4B5E-9B08-1ED095782E11}" presName="node" presStyleLbl="node1" presStyleIdx="0" presStyleCnt="5">
        <dgm:presLayoutVars>
          <dgm:bulletEnabled val="1"/>
        </dgm:presLayoutVars>
      </dgm:prSet>
      <dgm:spPr/>
    </dgm:pt>
    <dgm:pt modelId="{99095FF5-B0AD-4D82-8E74-4C22551661ED}" type="pres">
      <dgm:prSet presAssocID="{08F15348-F8B4-46D0-94E4-1DE342EF55C5}" presName="sibTrans" presStyleCnt="0"/>
      <dgm:spPr/>
    </dgm:pt>
    <dgm:pt modelId="{0FB0F3B4-860A-4622-8A4A-F8BCEC8D6755}" type="pres">
      <dgm:prSet presAssocID="{665A6FB2-868B-4120-825C-BB699AF2937A}" presName="node" presStyleLbl="node1" presStyleIdx="1" presStyleCnt="5">
        <dgm:presLayoutVars>
          <dgm:bulletEnabled val="1"/>
        </dgm:presLayoutVars>
      </dgm:prSet>
      <dgm:spPr/>
    </dgm:pt>
    <dgm:pt modelId="{485ECDB0-1BD1-484F-A20B-4DA09731AB7E}" type="pres">
      <dgm:prSet presAssocID="{DB9B64BA-24A3-45D3-A6CD-FA95FBFECA2A}" presName="sibTrans" presStyleCnt="0"/>
      <dgm:spPr/>
    </dgm:pt>
    <dgm:pt modelId="{7ECDA9B7-BC2D-4C1A-9D63-0BDE5CC40D5E}" type="pres">
      <dgm:prSet presAssocID="{81F88AC6-28BB-4569-A6BC-D0B704932D85}" presName="node" presStyleLbl="node1" presStyleIdx="2" presStyleCnt="5">
        <dgm:presLayoutVars>
          <dgm:bulletEnabled val="1"/>
        </dgm:presLayoutVars>
      </dgm:prSet>
      <dgm:spPr/>
    </dgm:pt>
    <dgm:pt modelId="{5DF54CCA-FFB7-4C46-A6EB-AEDF310ECDE7}" type="pres">
      <dgm:prSet presAssocID="{8E165DDC-DB51-44FA-BD82-3B110AC14B2D}" presName="sibTrans" presStyleCnt="0"/>
      <dgm:spPr/>
    </dgm:pt>
    <dgm:pt modelId="{1934058E-40CA-4195-9CE5-CD69C889482E}" type="pres">
      <dgm:prSet presAssocID="{70FFCCE8-991A-414D-A882-8E43F171C0DC}" presName="node" presStyleLbl="node1" presStyleIdx="3" presStyleCnt="5" custScaleX="102135" custScaleY="120162">
        <dgm:presLayoutVars>
          <dgm:bulletEnabled val="1"/>
        </dgm:presLayoutVars>
      </dgm:prSet>
      <dgm:spPr/>
    </dgm:pt>
    <dgm:pt modelId="{47509C8F-3AA0-44B2-92A5-E127E5CE989C}" type="pres">
      <dgm:prSet presAssocID="{053DD9B0-4EB5-46CC-AEF2-398F32D05D35}" presName="sibTrans" presStyleCnt="0"/>
      <dgm:spPr/>
    </dgm:pt>
    <dgm:pt modelId="{1DF7EC1D-A430-472D-BE15-CD3AA20289D7}" type="pres">
      <dgm:prSet presAssocID="{14B37DF6-F374-4177-8751-250D445FCF03}" presName="node" presStyleLbl="node1" presStyleIdx="4" presStyleCnt="5" custScaleX="110187" custScaleY="121161">
        <dgm:presLayoutVars>
          <dgm:bulletEnabled val="1"/>
        </dgm:presLayoutVars>
      </dgm:prSet>
      <dgm:spPr/>
    </dgm:pt>
  </dgm:ptLst>
  <dgm:cxnLst>
    <dgm:cxn modelId="{54C7AE23-7AB9-4C60-B1AA-6C3ABB749F92}" type="presOf" srcId="{665A6FB2-868B-4120-825C-BB699AF2937A}" destId="{0FB0F3B4-860A-4622-8A4A-F8BCEC8D6755}" srcOrd="0" destOrd="0" presId="urn:microsoft.com/office/officeart/2005/8/layout/default"/>
    <dgm:cxn modelId="{D605B926-9362-4178-BFB4-30C8D342D141}" type="presOf" srcId="{70FFCCE8-991A-414D-A882-8E43F171C0DC}" destId="{1934058E-40CA-4195-9CE5-CD69C889482E}" srcOrd="0" destOrd="0" presId="urn:microsoft.com/office/officeart/2005/8/layout/default"/>
    <dgm:cxn modelId="{7DB2B741-31A6-46D1-8264-636BD53CDBAA}" srcId="{B1B1942F-A672-4872-AE69-08406116529C}" destId="{665A6FB2-868B-4120-825C-BB699AF2937A}" srcOrd="1" destOrd="0" parTransId="{4032EC65-47AB-4EBC-ABAF-9384D467FF36}" sibTransId="{DB9B64BA-24A3-45D3-A6CD-FA95FBFECA2A}"/>
    <dgm:cxn modelId="{BF37EA63-112F-4983-A649-808A88B33F79}" srcId="{B1B1942F-A672-4872-AE69-08406116529C}" destId="{908FD61E-C98C-4B5E-9B08-1ED095782E11}" srcOrd="0" destOrd="0" parTransId="{1D0E0283-AC25-46EB-B992-3D175772447F}" sibTransId="{08F15348-F8B4-46D0-94E4-1DE342EF55C5}"/>
    <dgm:cxn modelId="{BDCE1645-EB8E-4907-A428-454908133689}" type="presOf" srcId="{81F88AC6-28BB-4569-A6BC-D0B704932D85}" destId="{7ECDA9B7-BC2D-4C1A-9D63-0BDE5CC40D5E}" srcOrd="0" destOrd="0" presId="urn:microsoft.com/office/officeart/2005/8/layout/default"/>
    <dgm:cxn modelId="{66AAC75A-D561-4EF2-8C38-9008476AAB6F}" type="presOf" srcId="{14B37DF6-F374-4177-8751-250D445FCF03}" destId="{1DF7EC1D-A430-472D-BE15-CD3AA20289D7}" srcOrd="0" destOrd="0" presId="urn:microsoft.com/office/officeart/2005/8/layout/default"/>
    <dgm:cxn modelId="{EF26DA89-7392-47D1-B647-7ED539001796}" srcId="{B1B1942F-A672-4872-AE69-08406116529C}" destId="{81F88AC6-28BB-4569-A6BC-D0B704932D85}" srcOrd="2" destOrd="0" parTransId="{86D4DE4B-435E-4384-BBB0-885BCD19D6B5}" sibTransId="{8E165DDC-DB51-44FA-BD82-3B110AC14B2D}"/>
    <dgm:cxn modelId="{9DCCB5B3-6B3D-4EB4-88E1-B9CB5CC04DF5}" srcId="{B1B1942F-A672-4872-AE69-08406116529C}" destId="{70FFCCE8-991A-414D-A882-8E43F171C0DC}" srcOrd="3" destOrd="0" parTransId="{6FF7B7D9-C1C6-4F7B-84B2-8562CC5C3ADE}" sibTransId="{053DD9B0-4EB5-46CC-AEF2-398F32D05D35}"/>
    <dgm:cxn modelId="{8BC7F7DB-DAE5-4F2A-AB02-803E9BF8C8B3}" type="presOf" srcId="{B1B1942F-A672-4872-AE69-08406116529C}" destId="{E8600804-109A-4E9D-A4CB-793B4CD5475A}" srcOrd="0" destOrd="0" presId="urn:microsoft.com/office/officeart/2005/8/layout/default"/>
    <dgm:cxn modelId="{08FA4DE0-2C0A-4883-9339-EE9386996C3A}" type="presOf" srcId="{908FD61E-C98C-4B5E-9B08-1ED095782E11}" destId="{4C2B0953-9066-4F97-A791-69E8E871D7F3}" srcOrd="0" destOrd="0" presId="urn:microsoft.com/office/officeart/2005/8/layout/default"/>
    <dgm:cxn modelId="{3F8218FC-591A-472E-8FFA-DFE462472A08}" srcId="{B1B1942F-A672-4872-AE69-08406116529C}" destId="{14B37DF6-F374-4177-8751-250D445FCF03}" srcOrd="4" destOrd="0" parTransId="{D03F9792-B7D1-448E-BB12-2B020257E4FD}" sibTransId="{5E9881C1-CFFB-4713-B909-43EA02BDDECA}"/>
    <dgm:cxn modelId="{BFC3206C-D333-4B9B-8C8D-B03E37121132}" type="presParOf" srcId="{E8600804-109A-4E9D-A4CB-793B4CD5475A}" destId="{4C2B0953-9066-4F97-A791-69E8E871D7F3}" srcOrd="0" destOrd="0" presId="urn:microsoft.com/office/officeart/2005/8/layout/default"/>
    <dgm:cxn modelId="{D741E664-8EDA-4A27-9849-3685F98F3425}" type="presParOf" srcId="{E8600804-109A-4E9D-A4CB-793B4CD5475A}" destId="{99095FF5-B0AD-4D82-8E74-4C22551661ED}" srcOrd="1" destOrd="0" presId="urn:microsoft.com/office/officeart/2005/8/layout/default"/>
    <dgm:cxn modelId="{5DBC7336-18CB-43A3-B0F4-473BF3A488A2}" type="presParOf" srcId="{E8600804-109A-4E9D-A4CB-793B4CD5475A}" destId="{0FB0F3B4-860A-4622-8A4A-F8BCEC8D6755}" srcOrd="2" destOrd="0" presId="urn:microsoft.com/office/officeart/2005/8/layout/default"/>
    <dgm:cxn modelId="{77B2C27F-3F49-4EBE-9F49-8EB98AAE294E}" type="presParOf" srcId="{E8600804-109A-4E9D-A4CB-793B4CD5475A}" destId="{485ECDB0-1BD1-484F-A20B-4DA09731AB7E}" srcOrd="3" destOrd="0" presId="urn:microsoft.com/office/officeart/2005/8/layout/default"/>
    <dgm:cxn modelId="{3E8A1E1C-17A7-4F96-BA93-2D81AAD00234}" type="presParOf" srcId="{E8600804-109A-4E9D-A4CB-793B4CD5475A}" destId="{7ECDA9B7-BC2D-4C1A-9D63-0BDE5CC40D5E}" srcOrd="4" destOrd="0" presId="urn:microsoft.com/office/officeart/2005/8/layout/default"/>
    <dgm:cxn modelId="{283DAECE-F113-4199-AB4F-E4CFB1B62889}" type="presParOf" srcId="{E8600804-109A-4E9D-A4CB-793B4CD5475A}" destId="{5DF54CCA-FFB7-4C46-A6EB-AEDF310ECDE7}" srcOrd="5" destOrd="0" presId="urn:microsoft.com/office/officeart/2005/8/layout/default"/>
    <dgm:cxn modelId="{4A4BAAB3-E323-414D-A1BE-69F0D77CB4E7}" type="presParOf" srcId="{E8600804-109A-4E9D-A4CB-793B4CD5475A}" destId="{1934058E-40CA-4195-9CE5-CD69C889482E}" srcOrd="6" destOrd="0" presId="urn:microsoft.com/office/officeart/2005/8/layout/default"/>
    <dgm:cxn modelId="{CE7C058F-98CF-4828-9F0E-8060A1F5C301}" type="presParOf" srcId="{E8600804-109A-4E9D-A4CB-793B4CD5475A}" destId="{47509C8F-3AA0-44B2-92A5-E127E5CE989C}" srcOrd="7" destOrd="0" presId="urn:microsoft.com/office/officeart/2005/8/layout/default"/>
    <dgm:cxn modelId="{116FDA66-4FA5-4AC1-B826-6E338EF7F313}" type="presParOf" srcId="{E8600804-109A-4E9D-A4CB-793B4CD5475A}" destId="{1DF7EC1D-A430-472D-BE15-CD3AA20289D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B0953-9066-4F97-A791-69E8E871D7F3}">
      <dsp:nvSpPr>
        <dsp:cNvPr id="0" name=""/>
        <dsp:cNvSpPr/>
      </dsp:nvSpPr>
      <dsp:spPr>
        <a:xfrm>
          <a:off x="0" y="75566"/>
          <a:ext cx="2546837" cy="152810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You don’t need x-rays or blood tests to find skin cancer early – just your eyes and a mirror. If you have skin cancer, finding it early is the best way to make sure it can be treated successfully.</a:t>
          </a:r>
          <a:endParaRPr lang="en-US" sz="1300" kern="1200" dirty="0"/>
        </a:p>
      </dsp:txBody>
      <dsp:txXfrm>
        <a:off x="0" y="75566"/>
        <a:ext cx="2546837" cy="1528102"/>
      </dsp:txXfrm>
    </dsp:sp>
    <dsp:sp modelId="{0FB0F3B4-860A-4622-8A4A-F8BCEC8D6755}">
      <dsp:nvSpPr>
        <dsp:cNvPr id="0" name=""/>
        <dsp:cNvSpPr/>
      </dsp:nvSpPr>
      <dsp:spPr>
        <a:xfrm>
          <a:off x="2801520" y="75566"/>
          <a:ext cx="2546837" cy="1528102"/>
        </a:xfrm>
        <a:prstGeom prst="rect">
          <a:avLst/>
        </a:prstGeom>
        <a:solidFill>
          <a:schemeClr val="accent2">
            <a:hueOff val="-330843"/>
            <a:satOff val="373"/>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Although the American Cancer Society does not have guidelines for the early detection of skin cancer, many doctors recommend checking your own skin regularly, typically once a month.</a:t>
          </a:r>
          <a:endParaRPr lang="en-US" sz="1400" kern="1200" dirty="0"/>
        </a:p>
      </dsp:txBody>
      <dsp:txXfrm>
        <a:off x="2801520" y="75566"/>
        <a:ext cx="2546837" cy="1528102"/>
      </dsp:txXfrm>
    </dsp:sp>
    <dsp:sp modelId="{7ECDA9B7-BC2D-4C1A-9D63-0BDE5CC40D5E}">
      <dsp:nvSpPr>
        <dsp:cNvPr id="0" name=""/>
        <dsp:cNvSpPr/>
      </dsp:nvSpPr>
      <dsp:spPr>
        <a:xfrm>
          <a:off x="5603041" y="75566"/>
          <a:ext cx="2546837" cy="1528102"/>
        </a:xfrm>
        <a:prstGeom prst="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Regular skin self-exams are especially important for people who are at higher risk of skin cancer, such as people with reduced immunity, people who have had skin cancer before, and people with a strong family history of skin cancer. </a:t>
          </a:r>
          <a:endParaRPr lang="en-US" sz="1400" kern="1200" dirty="0"/>
        </a:p>
      </dsp:txBody>
      <dsp:txXfrm>
        <a:off x="5603041" y="75566"/>
        <a:ext cx="2546837" cy="1528102"/>
      </dsp:txXfrm>
    </dsp:sp>
    <dsp:sp modelId="{1934058E-40CA-4195-9CE5-CD69C889482E}">
      <dsp:nvSpPr>
        <dsp:cNvPr id="0" name=""/>
        <dsp:cNvSpPr/>
      </dsp:nvSpPr>
      <dsp:spPr>
        <a:xfrm>
          <a:off x="1243849" y="1865985"/>
          <a:ext cx="2601212" cy="1836198"/>
        </a:xfrm>
        <a:prstGeom prst="rect">
          <a:avLst/>
        </a:prstGeom>
        <a:solidFill>
          <a:schemeClr val="accent2">
            <a:hueOff val="-992530"/>
            <a:satOff val="11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A skin self-exam is best done in a well-lit room in front of a full-length mirror. You can use a hand-held mirror to look at areas that are hard to see, such as the backs of your thighs. A spouse, partner, or close friend or family member may be able to help you with these exams, especially for those hard-to-see areas like your back or scalp.</a:t>
          </a:r>
          <a:endParaRPr lang="en-US" sz="1300" kern="1200" dirty="0"/>
        </a:p>
      </dsp:txBody>
      <dsp:txXfrm>
        <a:off x="1243849" y="1865985"/>
        <a:ext cx="2601212" cy="1836198"/>
      </dsp:txXfrm>
    </dsp:sp>
    <dsp:sp modelId="{1DF7EC1D-A430-472D-BE15-CD3AA20289D7}">
      <dsp:nvSpPr>
        <dsp:cNvPr id="0" name=""/>
        <dsp:cNvSpPr/>
      </dsp:nvSpPr>
      <dsp:spPr>
        <a:xfrm>
          <a:off x="4099745" y="1858352"/>
          <a:ext cx="2806283" cy="1851464"/>
        </a:xfrm>
        <a:prstGeom prst="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The first time you examine your skin, spend time carefully going over the entire surface. Learn the pattern of moles, blemishes, freckles, and other marks on your skin so that you’ll notice any changes next time. Be sure to show your doctor any areas that concern you.</a:t>
          </a:r>
          <a:endParaRPr lang="en-US" sz="1400" kern="1200" dirty="0"/>
        </a:p>
      </dsp:txBody>
      <dsp:txXfrm>
        <a:off x="4099745" y="1858352"/>
        <a:ext cx="2806283" cy="18514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1" name="Shape 7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71" name="Shape 271"/>
          <p:cNvSpPr>
            <a:spLocks noGrp="1"/>
          </p:cNvSpPr>
          <p:nvPr>
            <p:ph type="body" sz="quarter" idx="1"/>
          </p:nvPr>
        </p:nvSpPr>
        <p:spPr>
          <a:prstGeom prst="rect">
            <a:avLst/>
          </a:prstGeom>
        </p:spPr>
        <p:txBody>
          <a:bodyPr/>
          <a:lstStyle/>
          <a:p>
            <a:pPr marL="457200" lvl="0" indent="-298450" defTabSz="914400">
              <a:lnSpc>
                <a:spcPct val="100000"/>
              </a:lnSpc>
              <a:buClr>
                <a:srgbClr val="000000"/>
              </a:buClr>
              <a:buSzPts val="1400"/>
              <a:buAutoNum type="arabicPeriod"/>
              <a:defRPr sz="1800"/>
            </a:pPr>
            <a:r>
              <a:rPr sz="1400">
                <a:latin typeface="Arial"/>
                <a:ea typeface="Arial"/>
                <a:cs typeface="Arial"/>
                <a:sym typeface="Arial"/>
              </a:rPr>
              <a:t>You might ask, “Dr Lori, Why do I have to know how to DIAGNOSE these skin lesions?” I’ll tell you why. You are TREATING skin conditions. You want to know what you’re recommending and why...you better know, so you know if you caused this condition!</a:t>
            </a:r>
          </a:p>
          <a:p>
            <a:pPr marL="457200" lvl="0" indent="-298450" defTabSz="914400">
              <a:lnSpc>
                <a:spcPct val="100000"/>
              </a:lnSpc>
              <a:buClr>
                <a:srgbClr val="000000"/>
              </a:buClr>
              <a:buSzPts val="1400"/>
              <a:buAutoNum type="arabicPeriod"/>
              <a:defRPr sz="1800"/>
            </a:pPr>
            <a:r>
              <a:rPr sz="1400">
                <a:latin typeface="Arial"/>
                <a:ea typeface="Arial"/>
                <a:cs typeface="Arial"/>
                <a:sym typeface="Arial"/>
              </a:rPr>
              <a:t>You might ask, “Dr Lori, Why do I have to know about these skin lesions?” I’ll tell you why. You better not be missing CA!</a:t>
            </a:r>
          </a:p>
          <a:p>
            <a:pPr marL="457200" lvl="0" indent="-298450" defTabSz="914400">
              <a:lnSpc>
                <a:spcPct val="100000"/>
              </a:lnSpc>
              <a:buClr>
                <a:srgbClr val="000000"/>
              </a:buClr>
              <a:buSzPts val="1400"/>
              <a:buAutoNum type="arabicPeriod"/>
              <a:defRPr sz="1800"/>
            </a:pPr>
            <a:r>
              <a:rPr sz="1400">
                <a:latin typeface="Arial"/>
                <a:ea typeface="Arial"/>
                <a:cs typeface="Arial"/>
                <a:sym typeface="Arial"/>
              </a:rPr>
              <a:t>Lucky for you...you have been in Derm Boot Camp 101 to learn how to educate pts on lesions and make pts happy!</a:t>
            </a:r>
          </a:p>
          <a:p>
            <a:pPr marL="457200" lvl="0" indent="-298450" defTabSz="914400">
              <a:lnSpc>
                <a:spcPct val="100000"/>
              </a:lnSpc>
              <a:buClr>
                <a:srgbClr val="000000"/>
              </a:buClr>
              <a:buSzPts val="1400"/>
              <a:buAutoNum type="arabicPeriod"/>
              <a:defRPr sz="1800"/>
            </a:pPr>
            <a:r>
              <a:rPr sz="1400">
                <a:latin typeface="Arial"/>
                <a:ea typeface="Arial"/>
                <a:cs typeface="Arial"/>
                <a:sym typeface="Arial"/>
              </a:rPr>
              <a:t>Lucky for you...you have a captive audience for whatever the #1 chief complaint was to get them in your hot seat.</a:t>
            </a:r>
          </a:p>
          <a:p>
            <a:pPr marL="457200" lvl="0" indent="-298450" defTabSz="914400">
              <a:lnSpc>
                <a:spcPct val="100000"/>
              </a:lnSpc>
              <a:buClr>
                <a:srgbClr val="000000"/>
              </a:buClr>
              <a:buSzPts val="1400"/>
              <a:buAutoNum type="arabicPeriod"/>
              <a:defRPr sz="1800"/>
            </a:pPr>
            <a:r>
              <a:rPr sz="1400">
                <a:latin typeface="Arial"/>
                <a:ea typeface="Arial"/>
                <a:cs typeface="Arial"/>
                <a:sym typeface="Arial"/>
              </a:rPr>
              <a:t>Lucky for you...you can educate your patient to make educated choices! If you can’t help...don’t and refer out!</a:t>
            </a:r>
          </a:p>
          <a:p>
            <a:pPr marL="457200" lvl="0" indent="-298450" defTabSz="914400">
              <a:lnSpc>
                <a:spcPct val="100000"/>
              </a:lnSpc>
              <a:buClr>
                <a:srgbClr val="000000"/>
              </a:buClr>
              <a:buSzPts val="1400"/>
              <a:buAutoNum type="arabicPeriod"/>
              <a:defRPr sz="1800"/>
            </a:pPr>
            <a:r>
              <a:rPr sz="1400">
                <a:latin typeface="Arial"/>
                <a:ea typeface="Arial"/>
                <a:cs typeface="Arial"/>
                <a:sym typeface="Arial"/>
              </a:rPr>
              <a:t>Learn. Educate.Network. Be the mentor!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49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276392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458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
        <p:cNvGrpSpPr/>
        <p:nvPr/>
      </p:nvGrpSpPr>
      <p:grpSpPr>
        <a:xfrm>
          <a:off x="0" y="0"/>
          <a:ext cx="0" cy="0"/>
          <a:chOff x="0" y="0"/>
          <a:chExt cx="0" cy="0"/>
        </a:xfrm>
      </p:grpSpPr>
      <p:sp>
        <p:nvSpPr>
          <p:cNvPr id="62" name="Shape 62"/>
          <p:cNvSpPr>
            <a:spLocks noGrp="1"/>
          </p:cNvSpPr>
          <p:nvPr>
            <p:ph type="title"/>
          </p:nvPr>
        </p:nvSpPr>
        <p:spPr>
          <a:xfrm>
            <a:off x="2400250" y="575950"/>
            <a:ext cx="6321601" cy="1019826"/>
          </a:xfrm>
          <a:prstGeom prst="rect">
            <a:avLst/>
          </a:prstGeom>
        </p:spPr>
        <p:txBody>
          <a:bodyPr lIns="91424" tIns="91424" rIns="91424" bIns="91424" anchor="t"/>
          <a:lstStyle/>
          <a:p>
            <a:pPr lvl="0">
              <a:defRPr sz="1800" cap="none" spc="0">
                <a:solidFill>
                  <a:srgbClr val="000000"/>
                </a:solidFill>
              </a:defRPr>
            </a:pPr>
            <a:r>
              <a:rPr sz="3700" cap="all" spc="74">
                <a:solidFill>
                  <a:srgbClr val="0D0D0D"/>
                </a:solidFill>
              </a:rPr>
              <a:t>Title Text</a:t>
            </a:r>
          </a:p>
        </p:txBody>
      </p:sp>
      <p:sp>
        <p:nvSpPr>
          <p:cNvPr id="63" name="Shape 63"/>
          <p:cNvSpPr>
            <a:spLocks noGrp="1"/>
          </p:cNvSpPr>
          <p:nvPr>
            <p:ph type="body" idx="1"/>
          </p:nvPr>
        </p:nvSpPr>
        <p:spPr>
          <a:xfrm>
            <a:off x="2410111" y="1595776"/>
            <a:ext cx="6321602" cy="3547725"/>
          </a:xfrm>
          <a:prstGeom prst="rect">
            <a:avLst/>
          </a:prstGeom>
        </p:spPr>
        <p:txBody>
          <a:bodyPr lIns="91424" tIns="91424" rIns="91424" bIns="91424"/>
          <a:lstStyle>
            <a:lvl1pPr marL="457200" indent="-342900">
              <a:spcBef>
                <a:spcPts val="0"/>
              </a:spcBef>
              <a:buSzPts val="1600"/>
              <a:buChar char="●"/>
            </a:lvl1pPr>
            <a:lvl2pPr marL="987669" indent="-390769">
              <a:spcBef>
                <a:spcPts val="0"/>
              </a:spcBef>
              <a:buSzPts val="1600"/>
              <a:buChar char="○"/>
            </a:lvl2pPr>
            <a:lvl3pPr marL="1562100" indent="-508000">
              <a:spcBef>
                <a:spcPts val="0"/>
              </a:spcBef>
              <a:buSzPts val="1600"/>
              <a:buChar char="■"/>
            </a:lvl3pPr>
            <a:lvl4pPr marL="2019300" indent="-508000">
              <a:spcBef>
                <a:spcPts val="0"/>
              </a:spcBef>
              <a:buSzPts val="1600"/>
              <a:buChar char="●"/>
            </a:lvl4pPr>
            <a:lvl5pPr marL="2476500" indent="-508000">
              <a:spcBef>
                <a:spcPts val="0"/>
              </a:spcBef>
              <a:buSzPts val="1600"/>
              <a:buChar char="○"/>
            </a:lvl5pPr>
          </a:lstStyle>
          <a:p>
            <a:pPr lvl="0">
              <a:defRPr sz="1800"/>
            </a:pPr>
            <a:r>
              <a:rPr sz="1600"/>
              <a:t>Body Level One</a:t>
            </a:r>
          </a:p>
          <a:p>
            <a:pPr lvl="1">
              <a:defRPr sz="1800"/>
            </a:pPr>
            <a:r>
              <a:rPr sz="1600"/>
              <a:t>Body Level Two</a:t>
            </a:r>
          </a:p>
          <a:p>
            <a:pPr lvl="2">
              <a:defRPr sz="1800"/>
            </a:pPr>
            <a:r>
              <a:rPr sz="1600"/>
              <a:t>Body Level Three</a:t>
            </a:r>
          </a:p>
          <a:p>
            <a:pPr lvl="3">
              <a:defRPr sz="1800"/>
            </a:pPr>
            <a:r>
              <a:rPr sz="1600"/>
              <a:t>Body Level Four</a:t>
            </a:r>
          </a:p>
          <a:p>
            <a:pPr lvl="4">
              <a:defRPr sz="1800"/>
            </a:pPr>
            <a:r>
              <a:rPr sz="1600"/>
              <a:t>Body Level Five</a:t>
            </a:r>
          </a:p>
        </p:txBody>
      </p:sp>
      <p:sp>
        <p:nvSpPr>
          <p:cNvPr id="64" name="Shape 64"/>
          <p:cNvSpPr>
            <a:spLocks noGrp="1"/>
          </p:cNvSpPr>
          <p:nvPr>
            <p:ph type="sldNum" sz="quarter" idx="2"/>
          </p:nvPr>
        </p:nvSpPr>
        <p:spPr>
          <a:xfrm>
            <a:off x="8497999" y="4546534"/>
            <a:ext cx="548701" cy="284451"/>
          </a:xfrm>
          <a:prstGeom prst="rect">
            <a:avLst/>
          </a:prstGeom>
        </p:spPr>
        <p:txBody>
          <a:bodyPr lIns="91424" tIns="91424" rIns="91424" bIns="91424">
            <a:normAutofit/>
          </a:bodyPr>
          <a:lstStyle/>
          <a:p>
            <a:pPr lvl="0"/>
            <a:fld id="{86CB4B4D-7CA3-9044-876B-883B54F8677D}" type="slidenum">
              <a:t>‹#›</a:t>
            </a:fld>
            <a:endParaRPr/>
          </a:p>
        </p:txBody>
      </p:sp>
    </p:spTree>
    <p:extLst>
      <p:ext uri="{BB962C8B-B14F-4D97-AF65-F5344CB8AC3E}">
        <p14:creationId xmlns:p14="http://schemas.microsoft.com/office/powerpoint/2010/main" val="8742648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317132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31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35627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260295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2090699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201999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fld id="{86CB4B4D-7CA3-9044-876B-883B54F8677D}" type="slidenum">
              <a:rPr lang="en-US" smtClean="0"/>
              <a:t>‹#›</a:t>
            </a:fld>
            <a:endParaRPr lang="en-US"/>
          </a:p>
        </p:txBody>
      </p:sp>
    </p:spTree>
    <p:extLst>
      <p:ext uri="{BB962C8B-B14F-4D97-AF65-F5344CB8AC3E}">
        <p14:creationId xmlns:p14="http://schemas.microsoft.com/office/powerpoint/2010/main" val="110095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fld id="{86CB4B4D-7CA3-9044-876B-883B54F8677D}"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61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0298CD5-6C1E-4009-B41F-6DF62E31D3BE}" type="datetimeFigureOut">
              <a:rPr lang="en-US" dirty="0"/>
              <a:pPr/>
              <a:t>11/5/2024</a:t>
            </a:fld>
            <a:endParaRPr lang="en-US" dirty="0"/>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lvl="0"/>
            <a:fld id="{86CB4B4D-7CA3-9044-876B-883B54F8677D}" type="slidenum">
              <a:rPr lang="en-US" smtClean="0"/>
              <a:t>‹#›</a:t>
            </a:fld>
            <a:endParaRPr lang="en-US"/>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7238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hyperlink" Target="https://www.sciencedirect.com/science/article/pii/S104084282030127X"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ctrTitle"/>
          </p:nvPr>
        </p:nvSpPr>
        <p:spPr>
          <a:xfrm>
            <a:off x="416608" y="3419812"/>
            <a:ext cx="4488678" cy="1647844"/>
          </a:xfrm>
          <a:prstGeom prst="rect">
            <a:avLst/>
          </a:prstGeom>
        </p:spPr>
        <p:txBody>
          <a:bodyPr lIns="91424" tIns="91424" rIns="91424" bIns="91424" anchor="b"/>
          <a:lstStyle/>
          <a:p>
            <a:pPr lvl="0">
              <a:defRPr sz="1800" cap="none" spc="0">
                <a:solidFill>
                  <a:srgbClr val="000000"/>
                </a:solidFill>
              </a:defRPr>
            </a:pPr>
            <a:r>
              <a:rPr sz="3300" cap="all" spc="100">
                <a:latin typeface="Montserrat"/>
                <a:ea typeface="Montserrat"/>
                <a:cs typeface="Montserrat"/>
                <a:sym typeface="Montserrat"/>
              </a:rPr>
              <a:t>Breast</a:t>
            </a:r>
            <a:r>
              <a:rPr sz="3300" cap="all" spc="100">
                <a:solidFill>
                  <a:srgbClr val="00B0F0"/>
                </a:solidFill>
                <a:latin typeface="Montserrat"/>
                <a:ea typeface="Montserrat"/>
                <a:cs typeface="Montserrat"/>
                <a:sym typeface="Montserrat"/>
              </a:rPr>
              <a:t> </a:t>
            </a:r>
            <a:r>
              <a:rPr sz="3300" cap="all" spc="100">
                <a:latin typeface="Montserrat"/>
                <a:ea typeface="Montserrat"/>
                <a:cs typeface="Montserrat"/>
                <a:sym typeface="Montserrat"/>
              </a:rPr>
              <a:t>Cancer </a:t>
            </a:r>
            <a:br>
              <a:rPr sz="3300" cap="all" spc="100">
                <a:latin typeface="Montserrat"/>
                <a:ea typeface="Montserrat"/>
                <a:cs typeface="Montserrat"/>
                <a:sym typeface="Montserrat"/>
              </a:rPr>
            </a:br>
            <a:r>
              <a:rPr sz="3300" cap="all" spc="100">
                <a:latin typeface="Montserrat"/>
                <a:ea typeface="Montserrat"/>
                <a:cs typeface="Montserrat"/>
                <a:sym typeface="Montserrat"/>
              </a:rPr>
              <a:t>and</a:t>
            </a:r>
          </a:p>
          <a:p>
            <a:pPr lvl="0">
              <a:defRPr sz="1800" cap="none" spc="0">
                <a:solidFill>
                  <a:srgbClr val="000000"/>
                </a:solidFill>
              </a:defRPr>
            </a:pPr>
            <a:r>
              <a:rPr sz="3300" cap="all" spc="100">
                <a:latin typeface="Montserrat"/>
                <a:ea typeface="Montserrat"/>
                <a:cs typeface="Montserrat"/>
                <a:sym typeface="Montserrat"/>
              </a:rPr>
              <a:t>Skin Cancer</a:t>
            </a:r>
          </a:p>
        </p:txBody>
      </p:sp>
      <p:sp>
        <p:nvSpPr>
          <p:cNvPr id="74" name="Shape 74"/>
          <p:cNvSpPr>
            <a:spLocks noGrp="1"/>
          </p:cNvSpPr>
          <p:nvPr>
            <p:ph type="subTitle" idx="1"/>
          </p:nvPr>
        </p:nvSpPr>
        <p:spPr>
          <a:xfrm>
            <a:off x="6135880" y="3666145"/>
            <a:ext cx="2914118" cy="1401511"/>
          </a:xfrm>
          <a:prstGeom prst="rect">
            <a:avLst/>
          </a:prstGeom>
        </p:spPr>
        <p:txBody>
          <a:bodyPr lIns="91424" tIns="91424" rIns="91424" bIns="91424" anchor="t"/>
          <a:lstStyle>
            <a:lvl1pPr algn="r">
              <a:spcBef>
                <a:spcPts val="0"/>
              </a:spcBef>
              <a:defRPr sz="2200" b="1">
                <a:solidFill>
                  <a:srgbClr val="000000"/>
                </a:solidFill>
                <a:latin typeface="Montserrat"/>
                <a:ea typeface="Montserrat"/>
                <a:cs typeface="Montserrat"/>
                <a:sym typeface="Montserrat"/>
              </a:defRPr>
            </a:lvl1pPr>
          </a:lstStyle>
          <a:p>
            <a:pPr lvl="0">
              <a:defRPr sz="1800" b="0"/>
            </a:pPr>
            <a:r>
              <a:rPr sz="2200" b="1"/>
              <a:t>Presentation by Lori Haddad, DO, Dermatology</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500"/>
                                  </p:stCondLst>
                                  <p:iterate>
                                    <p:tmAbs val="0"/>
                                  </p:iterate>
                                  <p:childTnLst>
                                    <p:set>
                                      <p:cBhvr>
                                        <p:cTn id="6" fill="hold"/>
                                        <p:tgtEl>
                                          <p:spTgt spid="73"/>
                                        </p:tgtEl>
                                        <p:attrNameLst>
                                          <p:attrName>style.visibility</p:attrName>
                                        </p:attrNameLst>
                                      </p:cBhvr>
                                      <p:to>
                                        <p:strVal val="visible"/>
                                      </p:to>
                                    </p:set>
                                    <p:animEffect transition="in" filter="fade">
                                      <p:cBhvr>
                                        <p:cTn id="7" dur="7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700">
                <a:solidFill>
                  <a:srgbClr val="0D0D0D"/>
                </a:solidFill>
              </a:rPr>
              <a:t>10</a:t>
            </a:fld>
            <a:endParaRPr sz="700">
              <a:solidFill>
                <a:srgbClr val="0D0D0D"/>
              </a:solidFill>
            </a:endParaRPr>
          </a:p>
        </p:txBody>
      </p:sp>
      <p:sp>
        <p:nvSpPr>
          <p:cNvPr id="104" name="Shape 104"/>
          <p:cNvSpPr/>
          <p:nvPr/>
        </p:nvSpPr>
        <p:spPr>
          <a:xfrm>
            <a:off x="4488396" y="2405379"/>
            <a:ext cx="167207"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t> </a:t>
            </a:r>
          </a:p>
        </p:txBody>
      </p:sp>
      <p:pic>
        <p:nvPicPr>
          <p:cNvPr id="105" name="IMG_4085.png"/>
          <p:cNvPicPr/>
          <p:nvPr/>
        </p:nvPicPr>
        <p:blipFill rotWithShape="1">
          <a:blip r:embed="rId2"/>
          <a:srcRect t="28808" r="-825" b="29406"/>
          <a:stretch/>
        </p:blipFill>
        <p:spPr>
          <a:xfrm>
            <a:off x="2616962" y="1191441"/>
            <a:ext cx="3614057" cy="2760618"/>
          </a:xfrm>
          <a:prstGeom prst="rect">
            <a:avLst/>
          </a:prstGeom>
          <a:ln w="12700">
            <a:miter lim="400000"/>
          </a:ln>
        </p:spPr>
      </p:pic>
      <p:sp>
        <p:nvSpPr>
          <p:cNvPr id="106" name="Shape 106"/>
          <p:cNvSpPr/>
          <p:nvPr/>
        </p:nvSpPr>
        <p:spPr>
          <a:xfrm>
            <a:off x="4423991" y="2499952"/>
            <a:ext cx="167207"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700">
                <a:solidFill>
                  <a:srgbClr val="0D0D0D"/>
                </a:solidFill>
              </a:rPr>
              <a:t>11</a:t>
            </a:fld>
            <a:endParaRPr sz="700">
              <a:solidFill>
                <a:srgbClr val="0D0D0D"/>
              </a:solidFill>
            </a:endParaRPr>
          </a:p>
        </p:txBody>
      </p:sp>
      <p:pic>
        <p:nvPicPr>
          <p:cNvPr id="109" name="IMG_4086.png"/>
          <p:cNvPicPr/>
          <p:nvPr/>
        </p:nvPicPr>
        <p:blipFill rotWithShape="1">
          <a:blip r:embed="rId2"/>
          <a:srcRect t="25537" r="1199" b="30525"/>
          <a:stretch/>
        </p:blipFill>
        <p:spPr>
          <a:xfrm>
            <a:off x="2674834" y="870856"/>
            <a:ext cx="3943680" cy="2940567"/>
          </a:xfrm>
          <a:prstGeom prst="rect">
            <a:avLst/>
          </a:prstGeom>
          <a:ln w="12700">
            <a:miter lim="400000"/>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768095" y="438912"/>
            <a:ext cx="6013706" cy="1124712"/>
          </a:xfrm>
          <a:prstGeom prst="rect">
            <a:avLst/>
          </a:prstGeom>
        </p:spPr>
        <p:txBody>
          <a:bodyPr lIns="45719" tIns="45719" rIns="45719" bIns="45719" anchor="ctr"/>
          <a:lstStyle>
            <a:lvl1pPr defTabSz="914400">
              <a:defRPr sz="2800" b="1" spc="100">
                <a:solidFill>
                  <a:srgbClr val="00B0F0"/>
                </a:solidFill>
                <a:latin typeface="Montserrat"/>
                <a:ea typeface="Montserrat"/>
                <a:cs typeface="Montserrat"/>
                <a:sym typeface="Montserrat"/>
              </a:defRPr>
            </a:lvl1pPr>
          </a:lstStyle>
          <a:p>
            <a:pPr lvl="0">
              <a:defRPr sz="1800" b="0" cap="none" spc="0">
                <a:solidFill>
                  <a:srgbClr val="000000"/>
                </a:solidFill>
              </a:defRPr>
            </a:pPr>
            <a:r>
              <a:rPr sz="2800" b="1" cap="all" spc="100">
                <a:solidFill>
                  <a:srgbClr val="00B0F0"/>
                </a:solidFill>
              </a:rPr>
              <a:t>3 Case Presentations:</a:t>
            </a:r>
          </a:p>
        </p:txBody>
      </p:sp>
      <p:sp>
        <p:nvSpPr>
          <p:cNvPr id="112" name="Shape 112"/>
          <p:cNvSpPr>
            <a:spLocks noGrp="1"/>
          </p:cNvSpPr>
          <p:nvPr>
            <p:ph type="body" idx="1"/>
          </p:nvPr>
        </p:nvSpPr>
        <p:spPr>
          <a:xfrm>
            <a:off x="768095" y="1305542"/>
            <a:ext cx="6013705" cy="3574107"/>
          </a:xfrm>
          <a:prstGeom prst="rect">
            <a:avLst/>
          </a:prstGeom>
        </p:spPr>
        <p:txBody>
          <a:bodyPr lIns="45719" tIns="45719" rIns="45719" bIns="45719"/>
          <a:lstStyle/>
          <a:p>
            <a:pPr marL="0" lvl="0" indent="0" defTabSz="914400">
              <a:lnSpc>
                <a:spcPct val="81000"/>
              </a:lnSpc>
              <a:buSzTx/>
              <a:buNone/>
              <a:defRPr sz="1800"/>
            </a:pPr>
            <a:endParaRPr sz="1000"/>
          </a:p>
          <a:p>
            <a:pPr lvl="0" indent="-388620" defTabSz="914400">
              <a:lnSpc>
                <a:spcPct val="81000"/>
              </a:lnSpc>
              <a:spcBef>
                <a:spcPts val="400"/>
              </a:spcBef>
              <a:buSzPct val="100000"/>
              <a:buFont typeface="Helvetica"/>
              <a:buAutoNum type="alphaLcParenR"/>
              <a:defRPr sz="1800"/>
            </a:pPr>
            <a:r>
              <a:rPr sz="1400">
                <a:latin typeface="Montserrat"/>
                <a:ea typeface="Montserrat"/>
                <a:cs typeface="Montserrat"/>
                <a:sym typeface="Montserrat"/>
              </a:rPr>
              <a:t>75 y/o white female presents with “rash on chest” </a:t>
            </a:r>
            <a:endParaRPr sz="1400"/>
          </a:p>
          <a:p>
            <a:pPr lvl="0" indent="-388620" defTabSz="914400">
              <a:lnSpc>
                <a:spcPct val="81000"/>
              </a:lnSpc>
              <a:spcBef>
                <a:spcPts val="400"/>
              </a:spcBef>
              <a:buSzPct val="100000"/>
              <a:buFont typeface="Helvetica"/>
              <a:buAutoNum type="alphaLcParenR"/>
              <a:defRPr sz="1800"/>
            </a:pPr>
            <a:r>
              <a:rPr sz="1400">
                <a:latin typeface="Montserrat"/>
                <a:ea typeface="Montserrat"/>
                <a:cs typeface="Montserrat"/>
                <a:sym typeface="Montserrat"/>
              </a:rPr>
              <a:t>40 y/o black female presents with “rash on chest” </a:t>
            </a:r>
            <a:endParaRPr sz="1400"/>
          </a:p>
          <a:p>
            <a:pPr marL="0" lvl="0" indent="0" defTabSz="914400">
              <a:lnSpc>
                <a:spcPct val="81000"/>
              </a:lnSpc>
              <a:spcBef>
                <a:spcPts val="400"/>
              </a:spcBef>
              <a:buSzTx/>
              <a:buNone/>
              <a:defRPr sz="1800"/>
            </a:pPr>
            <a:r>
              <a:rPr sz="1400">
                <a:solidFill>
                  <a:srgbClr val="00B0F0"/>
                </a:solidFill>
                <a:latin typeface="Montserrat"/>
                <a:ea typeface="Montserrat"/>
                <a:cs typeface="Montserrat"/>
                <a:sym typeface="Montserrat"/>
              </a:rPr>
              <a:t>  c)</a:t>
            </a:r>
            <a:r>
              <a:rPr sz="1400">
                <a:latin typeface="Montserrat"/>
                <a:ea typeface="Montserrat"/>
                <a:cs typeface="Montserrat"/>
                <a:sym typeface="Montserrat"/>
              </a:rPr>
              <a:t>    39 y/0 white female presents with “rash on chest”</a:t>
            </a:r>
            <a:endParaRPr sz="1400"/>
          </a:p>
          <a:p>
            <a:pPr marL="0" lvl="0" indent="0" defTabSz="914400">
              <a:lnSpc>
                <a:spcPct val="81000"/>
              </a:lnSpc>
              <a:spcBef>
                <a:spcPts val="400"/>
              </a:spcBef>
              <a:buSzTx/>
              <a:buNone/>
              <a:defRPr sz="1800"/>
            </a:pPr>
            <a:endParaRPr sz="1400">
              <a:latin typeface="Montserrat"/>
              <a:ea typeface="Montserrat"/>
              <a:cs typeface="Montserrat"/>
              <a:sym typeface="Montserrat"/>
            </a:endParaRPr>
          </a:p>
          <a:p>
            <a:pPr marL="0" lvl="0" indent="0" defTabSz="914400">
              <a:lnSpc>
                <a:spcPct val="81000"/>
              </a:lnSpc>
              <a:spcBef>
                <a:spcPts val="400"/>
              </a:spcBef>
              <a:buSzTx/>
              <a:buNone/>
              <a:defRPr sz="1800"/>
            </a:pPr>
            <a:r>
              <a:rPr sz="1400" b="1">
                <a:latin typeface="Montserrat"/>
                <a:ea typeface="Montserrat"/>
                <a:cs typeface="Montserrat"/>
                <a:sym typeface="Montserrat"/>
              </a:rPr>
              <a:t>HPI:</a:t>
            </a:r>
            <a:endParaRPr sz="1400"/>
          </a:p>
          <a:p>
            <a:pPr lvl="0" indent="-388620" defTabSz="914400">
              <a:lnSpc>
                <a:spcPct val="81000"/>
              </a:lnSpc>
              <a:spcBef>
                <a:spcPts val="400"/>
              </a:spcBef>
              <a:buSzPct val="100000"/>
              <a:buFont typeface="Helvetica"/>
              <a:buAutoNum type="alphaLcParenR"/>
              <a:defRPr sz="1800"/>
            </a:pPr>
            <a:r>
              <a:rPr sz="1400">
                <a:latin typeface="Montserrat"/>
                <a:ea typeface="Montserrat"/>
                <a:cs typeface="Montserrat"/>
                <a:sym typeface="Montserrat"/>
              </a:rPr>
              <a:t>+/- pruritus; duration X months; +dx’d as eczema/contact</a:t>
            </a:r>
            <a:endParaRPr sz="1400"/>
          </a:p>
          <a:p>
            <a:pPr lvl="0" indent="-388620" defTabSz="914400">
              <a:lnSpc>
                <a:spcPct val="81000"/>
              </a:lnSpc>
              <a:spcBef>
                <a:spcPts val="400"/>
              </a:spcBef>
              <a:buSzPct val="100000"/>
              <a:buFont typeface="Helvetica"/>
              <a:buAutoNum type="alphaLcParenR"/>
              <a:defRPr sz="1800"/>
            </a:pPr>
            <a:r>
              <a:rPr sz="1400">
                <a:latin typeface="Montserrat"/>
                <a:ea typeface="Montserrat"/>
                <a:cs typeface="Montserrat"/>
                <a:sym typeface="Montserrat"/>
              </a:rPr>
              <a:t>+/- pruritus; duration X several months; +oozing; -treatment  </a:t>
            </a:r>
            <a:endParaRPr sz="1400"/>
          </a:p>
          <a:p>
            <a:pPr marL="0" lvl="0" indent="0" defTabSz="914400">
              <a:lnSpc>
                <a:spcPct val="81000"/>
              </a:lnSpc>
              <a:spcBef>
                <a:spcPts val="400"/>
              </a:spcBef>
              <a:buSzTx/>
              <a:buNone/>
              <a:defRPr sz="1800"/>
            </a:pPr>
            <a:r>
              <a:rPr sz="1400" b="1">
                <a:latin typeface="Montserrat"/>
                <a:ea typeface="Montserrat"/>
                <a:cs typeface="Montserrat"/>
                <a:sym typeface="Montserrat"/>
              </a:rPr>
              <a:t>WORK HX: </a:t>
            </a:r>
            <a:r>
              <a:rPr sz="1400">
                <a:latin typeface="Montserrat"/>
                <a:ea typeface="Montserrat"/>
                <a:cs typeface="Montserrat"/>
                <a:sym typeface="Montserrat"/>
              </a:rPr>
              <a:t>Mother			</a:t>
            </a:r>
            <a:r>
              <a:rPr sz="900"/>
              <a:t>		</a:t>
            </a:r>
            <a:endParaRPr sz="1400"/>
          </a:p>
          <a:p>
            <a:pPr marL="0" lvl="0" indent="0" defTabSz="914400">
              <a:lnSpc>
                <a:spcPct val="81000"/>
              </a:lnSpc>
              <a:spcBef>
                <a:spcPts val="400"/>
              </a:spcBef>
              <a:buSzTx/>
              <a:buNone/>
              <a:defRPr sz="1800"/>
            </a:pPr>
            <a:endParaRPr sz="1400">
              <a:latin typeface="Montserrat"/>
              <a:ea typeface="Montserrat"/>
              <a:cs typeface="Montserrat"/>
              <a:sym typeface="Montserrat"/>
            </a:endParaRPr>
          </a:p>
          <a:p>
            <a:pPr marL="0" lvl="0" indent="0" defTabSz="914400">
              <a:lnSpc>
                <a:spcPct val="81000"/>
              </a:lnSpc>
              <a:spcBef>
                <a:spcPts val="400"/>
              </a:spcBef>
              <a:buSzTx/>
              <a:buNone/>
              <a:defRPr sz="1800"/>
            </a:pPr>
            <a:r>
              <a:rPr sz="1200" u="sng">
                <a:latin typeface="Montserrat"/>
                <a:ea typeface="Montserrat"/>
                <a:cs typeface="Montserrat"/>
                <a:sym typeface="Montserrat"/>
              </a:rPr>
              <a:t>TREATMENT PLAN:</a:t>
            </a:r>
            <a:endParaRPr sz="1400"/>
          </a:p>
          <a:p>
            <a:pPr marL="0" lvl="0" indent="0" defTabSz="914400">
              <a:lnSpc>
                <a:spcPct val="81000"/>
              </a:lnSpc>
              <a:spcBef>
                <a:spcPts val="400"/>
              </a:spcBef>
              <a:buSzTx/>
              <a:buNone/>
              <a:defRPr sz="1800"/>
            </a:pPr>
            <a:r>
              <a:rPr sz="1200" b="1">
                <a:latin typeface="Montserrat"/>
                <a:ea typeface="Montserrat"/>
                <a:cs typeface="Montserrat"/>
                <a:sym typeface="Montserrat"/>
              </a:rPr>
              <a:t>SOC HX:</a:t>
            </a:r>
            <a:r>
              <a:rPr sz="1200">
                <a:latin typeface="Montserrat"/>
                <a:ea typeface="Montserrat"/>
                <a:cs typeface="Montserrat"/>
                <a:sym typeface="Montserrat"/>
              </a:rPr>
              <a:t> non-smoker</a:t>
            </a:r>
            <a:endParaRPr sz="1400"/>
          </a:p>
          <a:p>
            <a:pPr marL="0" lvl="0" indent="0" defTabSz="914400">
              <a:lnSpc>
                <a:spcPct val="81000"/>
              </a:lnSpc>
              <a:spcBef>
                <a:spcPts val="400"/>
              </a:spcBef>
              <a:buSzTx/>
              <a:buNone/>
              <a:defRPr sz="1800"/>
            </a:pPr>
            <a:r>
              <a:rPr sz="1200">
                <a:latin typeface="Montserrat"/>
                <a:ea typeface="Montserrat"/>
                <a:cs typeface="Montserrat"/>
                <a:sym typeface="Montserrat"/>
              </a:rPr>
              <a:t>WORK UP: 								FHX:  Unknown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751026" y="290556"/>
            <a:ext cx="2868454" cy="1273069"/>
          </a:xfrm>
          <a:prstGeom prst="rect">
            <a:avLst/>
          </a:prstGeom>
        </p:spPr>
        <p:txBody>
          <a:bodyPr lIns="91424" tIns="91424" rIns="91424" bIns="91424"/>
          <a:lstStyle/>
          <a:p>
            <a:pPr lvl="0">
              <a:spcBef>
                <a:spcPts val="400"/>
              </a:spcBef>
              <a:defRPr sz="1800" cap="none" spc="0">
                <a:solidFill>
                  <a:srgbClr val="000000"/>
                </a:solidFill>
              </a:defRPr>
            </a:pPr>
            <a:r>
              <a:rPr sz="3400" cap="all">
                <a:solidFill>
                  <a:srgbClr val="00B0F0"/>
                </a:solidFill>
              </a:rPr>
              <a:t>PAGETS</a:t>
            </a:r>
            <a:r>
              <a:rPr sz="3400" cap="all">
                <a:solidFill>
                  <a:srgbClr val="FFFFFF"/>
                </a:solidFill>
              </a:rPr>
              <a:t> </a:t>
            </a:r>
            <a:r>
              <a:rPr sz="3400" cap="all">
                <a:solidFill>
                  <a:srgbClr val="00B0F0"/>
                </a:solidFill>
              </a:rPr>
              <a:t>DISEASE</a:t>
            </a:r>
          </a:p>
        </p:txBody>
      </p:sp>
      <p:grpSp>
        <p:nvGrpSpPr>
          <p:cNvPr id="117" name="Group 117"/>
          <p:cNvGrpSpPr/>
          <p:nvPr/>
        </p:nvGrpSpPr>
        <p:grpSpPr>
          <a:xfrm>
            <a:off x="4101410" y="290556"/>
            <a:ext cx="4893122" cy="4203671"/>
            <a:chOff x="0" y="0"/>
            <a:chExt cx="4893121" cy="4203669"/>
          </a:xfrm>
        </p:grpSpPr>
        <p:sp>
          <p:nvSpPr>
            <p:cNvPr id="115" name="Shape 115"/>
            <p:cNvSpPr/>
            <p:nvPr/>
          </p:nvSpPr>
          <p:spPr>
            <a:xfrm>
              <a:off x="0" y="0"/>
              <a:ext cx="4893122" cy="3931066"/>
            </a:xfrm>
            <a:prstGeom prst="rect">
              <a:avLst/>
            </a:prstGeom>
            <a:solidFill>
              <a:srgbClr val="FFFFFF"/>
            </a:solidFill>
            <a:ln w="12700" cap="flat">
              <a:noFill/>
              <a:miter lim="400000"/>
            </a:ln>
            <a:effectLst/>
          </p:spPr>
          <p:txBody>
            <a:bodyPr wrap="square" lIns="0" tIns="0" rIns="0" bIns="0" numCol="1" anchor="t">
              <a:noAutofit/>
            </a:bodyPr>
            <a:lstStyle/>
            <a:p>
              <a:pPr lvl="0" defTabSz="214884">
                <a:lnSpc>
                  <a:spcPct val="104999"/>
                </a:lnSpc>
                <a:spcBef>
                  <a:spcPts val="500"/>
                </a:spcBef>
                <a:defRPr sz="1200">
                  <a:solidFill>
                    <a:srgbClr val="FFFFFF"/>
                  </a:solidFill>
                  <a:latin typeface="Montserrat"/>
                  <a:ea typeface="Montserrat"/>
                  <a:cs typeface="Montserrat"/>
                  <a:sym typeface="Montserrat"/>
                </a:defRPr>
              </a:pPr>
              <a:endParaRPr/>
            </a:p>
          </p:txBody>
        </p:sp>
        <p:sp>
          <p:nvSpPr>
            <p:cNvPr id="116" name="Shape 116"/>
            <p:cNvSpPr/>
            <p:nvPr/>
          </p:nvSpPr>
          <p:spPr>
            <a:xfrm>
              <a:off x="0" y="0"/>
              <a:ext cx="4893122" cy="42036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t">
              <a:spAutoFit/>
            </a:bodyPr>
            <a:lstStyle/>
            <a:p>
              <a:pPr marL="166535" lvl="0" indent="-96697" defTabSz="214884">
                <a:lnSpc>
                  <a:spcPct val="104999"/>
                </a:lnSpc>
                <a:spcBef>
                  <a:spcPts val="200"/>
                </a:spcBef>
                <a:buClr>
                  <a:srgbClr val="DFE3E5"/>
                </a:buClr>
                <a:buSzPct val="100000"/>
                <a:buFont typeface="Arial"/>
                <a:buChar char="★"/>
              </a:pPr>
              <a:r>
                <a:rPr sz="1200" b="1" u="sng">
                  <a:latin typeface="Montserrat"/>
                  <a:ea typeface="Montserrat"/>
                  <a:cs typeface="Montserrat"/>
                  <a:sym typeface="Montserrat"/>
                </a:rPr>
                <a:t>EPIDEMIOLOGY-   </a:t>
              </a:r>
            </a:p>
            <a:p>
              <a:pPr marL="381418" lvl="0" indent="-96697" defTabSz="214884">
                <a:lnSpc>
                  <a:spcPct val="104999"/>
                </a:lnSpc>
                <a:buClr>
                  <a:srgbClr val="DFE3E5"/>
                </a:buClr>
                <a:buSzPct val="100000"/>
                <a:buFont typeface="Arial"/>
                <a:buChar char="●"/>
              </a:pPr>
              <a:r>
                <a:rPr sz="1200">
                  <a:latin typeface="Montserrat"/>
                  <a:ea typeface="Montserrat"/>
                  <a:cs typeface="Montserrat"/>
                  <a:sym typeface="Montserrat"/>
                </a:rPr>
                <a:t>1-3 % new cases of female breast cancer/year in the U.S.</a:t>
              </a:r>
            </a:p>
            <a:p>
              <a:pPr marL="381418" lvl="0" indent="-96697" defTabSz="214884">
                <a:lnSpc>
                  <a:spcPct val="104999"/>
                </a:lnSpc>
                <a:buClr>
                  <a:srgbClr val="DFE3E5"/>
                </a:buClr>
                <a:buSzPct val="100000"/>
                <a:buFont typeface="Arial"/>
                <a:buChar char="●"/>
              </a:pPr>
              <a:r>
                <a:rPr sz="1200">
                  <a:latin typeface="Montserrat"/>
                  <a:ea typeface="Montserrat"/>
                  <a:cs typeface="Montserrat"/>
                  <a:sym typeface="Montserrat"/>
                </a:rPr>
                <a:t>Peak incidence: 50-60 year olds</a:t>
              </a:r>
            </a:p>
            <a:p>
              <a:pPr lvl="0" defTabSz="214884">
                <a:lnSpc>
                  <a:spcPct val="104999"/>
                </a:lnSpc>
                <a:spcBef>
                  <a:spcPts val="500"/>
                </a:spcBef>
              </a:pPr>
              <a:endParaRPr sz="1200">
                <a:latin typeface="Montserrat"/>
                <a:ea typeface="Montserrat"/>
                <a:cs typeface="Montserrat"/>
                <a:sym typeface="Montserrat"/>
              </a:endParaRPr>
            </a:p>
            <a:p>
              <a:pPr marL="166535" lvl="0" indent="-96697" defTabSz="214884">
                <a:lnSpc>
                  <a:spcPct val="104999"/>
                </a:lnSpc>
                <a:spcBef>
                  <a:spcPts val="500"/>
                </a:spcBef>
                <a:buClr>
                  <a:srgbClr val="DFE3E5"/>
                </a:buClr>
                <a:buSzPct val="100000"/>
                <a:buFont typeface="Arial"/>
                <a:buChar char="★"/>
              </a:pPr>
              <a:r>
                <a:rPr sz="1200" b="1" u="sng">
                  <a:latin typeface="Montserrat"/>
                  <a:ea typeface="Montserrat"/>
                  <a:cs typeface="Montserrat"/>
                  <a:sym typeface="Montserrat"/>
                </a:rPr>
                <a:t>CLINICAL PRESENTATION</a:t>
              </a:r>
            </a:p>
            <a:p>
              <a:pPr marL="382812" lvl="1" indent="-93912" defTabSz="214884">
                <a:lnSpc>
                  <a:spcPct val="104999"/>
                </a:lnSpc>
                <a:buClr>
                  <a:srgbClr val="DFE3E5"/>
                </a:buClr>
                <a:buSzPct val="88888"/>
                <a:buFont typeface="Arial"/>
                <a:buChar char="○"/>
              </a:pPr>
              <a:r>
                <a:rPr sz="1200" b="1">
                  <a:latin typeface="Montserrat"/>
                  <a:ea typeface="Montserrat"/>
                  <a:cs typeface="Montserrat"/>
                  <a:sym typeface="Montserrat"/>
                </a:rPr>
                <a:t>Hallmark:  UNILATERAL </a:t>
              </a:r>
              <a:r>
                <a:rPr sz="1200">
                  <a:latin typeface="Montserrat"/>
                  <a:ea typeface="Montserrat"/>
                  <a:cs typeface="Montserrat"/>
                  <a:sym typeface="Montserrat"/>
                </a:rPr>
                <a:t>scaly, dry patch on nipple/areola</a:t>
              </a:r>
            </a:p>
            <a:p>
              <a:pPr marL="381418" lvl="1" indent="-96697" defTabSz="214884">
                <a:lnSpc>
                  <a:spcPct val="104999"/>
                </a:lnSpc>
                <a:buClr>
                  <a:srgbClr val="DFE3E5"/>
                </a:buClr>
                <a:buSzPct val="100000"/>
                <a:buFont typeface="Arial"/>
                <a:buChar char="○"/>
              </a:pPr>
              <a:r>
                <a:rPr sz="1200">
                  <a:latin typeface="Montserrat"/>
                  <a:ea typeface="Montserrat"/>
                  <a:cs typeface="Montserrat"/>
                  <a:sym typeface="Montserrat"/>
                </a:rPr>
                <a:t>Late Stage:  raw, vesicular, oozing, ulcerated patches or plaques</a:t>
              </a:r>
            </a:p>
            <a:p>
              <a:pPr lvl="0" defTabSz="214884">
                <a:lnSpc>
                  <a:spcPct val="104999"/>
                </a:lnSpc>
                <a:spcBef>
                  <a:spcPts val="500"/>
                </a:spcBef>
              </a:pPr>
              <a:endParaRPr sz="1200">
                <a:latin typeface="Montserrat"/>
                <a:ea typeface="Montserrat"/>
                <a:cs typeface="Montserrat"/>
                <a:sym typeface="Montserrat"/>
              </a:endParaRPr>
            </a:p>
            <a:p>
              <a:pPr marL="166535" lvl="0" indent="-96697" defTabSz="214884">
                <a:lnSpc>
                  <a:spcPct val="104999"/>
                </a:lnSpc>
                <a:spcBef>
                  <a:spcPts val="500"/>
                </a:spcBef>
                <a:buClr>
                  <a:srgbClr val="DFE3E5"/>
                </a:buClr>
                <a:buSzPct val="100000"/>
                <a:buFont typeface="Arial"/>
                <a:buChar char="★"/>
              </a:pPr>
              <a:r>
                <a:rPr sz="1200" b="1" u="sng">
                  <a:latin typeface="Montserrat"/>
                  <a:ea typeface="Montserrat"/>
                  <a:cs typeface="Montserrat"/>
                  <a:sym typeface="Montserrat"/>
                </a:rPr>
                <a:t>SKIN BIOPSY</a:t>
              </a:r>
              <a:r>
                <a:rPr sz="1200" u="sng">
                  <a:latin typeface="Montserrat"/>
                  <a:ea typeface="Montserrat"/>
                  <a:cs typeface="Montserrat"/>
                  <a:sym typeface="Montserrat"/>
                </a:rPr>
                <a:t>— </a:t>
              </a:r>
              <a:r>
                <a:rPr sz="1200" b="1" u="sng">
                  <a:latin typeface="Montserrat"/>
                  <a:ea typeface="Montserrat"/>
                  <a:cs typeface="Montserrat"/>
                  <a:sym typeface="Montserrat"/>
                </a:rPr>
                <a:t>GOLD STANDARD</a:t>
              </a:r>
              <a:r>
                <a:rPr sz="1200" u="sng">
                  <a:latin typeface="Montserrat"/>
                  <a:ea typeface="Montserrat"/>
                  <a:cs typeface="Montserrat"/>
                  <a:sym typeface="Montserrat"/>
                </a:rPr>
                <a:t>  </a:t>
              </a:r>
            </a:p>
            <a:p>
              <a:pPr marL="384204" lvl="1" indent="-91126" defTabSz="214884">
                <a:lnSpc>
                  <a:spcPct val="104999"/>
                </a:lnSpc>
                <a:buClr>
                  <a:srgbClr val="DFE3E5"/>
                </a:buClr>
                <a:buSzPct val="100000"/>
                <a:buFont typeface="Arial"/>
                <a:buChar char="○"/>
              </a:pPr>
              <a:r>
                <a:rPr sz="1200">
                  <a:latin typeface="Montserrat"/>
                  <a:ea typeface="Montserrat"/>
                  <a:cs typeface="Montserrat"/>
                  <a:sym typeface="Montserrat"/>
                </a:rPr>
                <a:t>Diagnosis :  FULL- THICKNESS WEDGE EXCISION</a:t>
              </a:r>
            </a:p>
            <a:p>
              <a:pPr lvl="0" indent="429768" defTabSz="214884">
                <a:lnSpc>
                  <a:spcPct val="104999"/>
                </a:lnSpc>
                <a:spcBef>
                  <a:spcPts val="400"/>
                </a:spcBef>
              </a:pPr>
              <a:r>
                <a:rPr sz="1200">
                  <a:latin typeface="Montserrat"/>
                  <a:ea typeface="Montserrat"/>
                  <a:cs typeface="Montserrat"/>
                  <a:sym typeface="Montserrat"/>
                </a:rPr>
                <a:t>may contain lactiferous ducts, which may identify DCIS </a:t>
              </a:r>
            </a:p>
            <a:p>
              <a:pPr marL="384204" lvl="1" indent="-91126" defTabSz="214884">
                <a:lnSpc>
                  <a:spcPct val="104999"/>
                </a:lnSpc>
                <a:spcBef>
                  <a:spcPts val="400"/>
                </a:spcBef>
                <a:buClr>
                  <a:srgbClr val="DFE3E5"/>
                </a:buClr>
                <a:buSzPct val="100000"/>
                <a:buFont typeface="Arial"/>
                <a:buChar char="○"/>
              </a:pPr>
              <a:r>
                <a:rPr sz="1200">
                  <a:latin typeface="Montserrat"/>
                  <a:ea typeface="Montserrat"/>
                  <a:cs typeface="Montserrat"/>
                  <a:sym typeface="Montserrat"/>
                </a:rPr>
                <a:t>The histologic hallmark of PDB:  presence of malignant, </a:t>
              </a:r>
              <a:r>
                <a:rPr sz="1200" b="1" u="sng">
                  <a:latin typeface="Montserrat"/>
                  <a:ea typeface="Montserrat"/>
                  <a:cs typeface="Montserrat"/>
                  <a:sym typeface="Montserrat"/>
                </a:rPr>
                <a:t>intraepithelial adenocarcinoma cells (Paget cells</a:t>
              </a:r>
              <a:r>
                <a:rPr sz="1200">
                  <a:latin typeface="Montserrat"/>
                  <a:ea typeface="Montserrat"/>
                  <a:cs typeface="Montserrat"/>
                  <a:sym typeface="Montserrat"/>
                </a:rPr>
                <a:t>)  singly or in small groups within the epidermis of the nipple</a:t>
              </a:r>
            </a:p>
            <a:p>
              <a:pPr marL="429768" lvl="1" indent="-136690" defTabSz="214884">
                <a:lnSpc>
                  <a:spcPct val="104999"/>
                </a:lnSpc>
                <a:buClr>
                  <a:srgbClr val="DFE3E5"/>
                </a:buClr>
                <a:buSzPct val="100000"/>
                <a:buFont typeface="Arial"/>
                <a:buChar char="○"/>
              </a:pPr>
              <a:endParaRPr sz="1200">
                <a:solidFill>
                  <a:srgbClr val="DFE3E5"/>
                </a:solidFill>
                <a:latin typeface="Montserrat"/>
                <a:ea typeface="Montserrat"/>
                <a:cs typeface="Montserrat"/>
                <a:sym typeface="Montserrat"/>
              </a:endParaRPr>
            </a:p>
            <a:p>
              <a:pPr marL="166535" lvl="0" indent="-96697" defTabSz="214884">
                <a:lnSpc>
                  <a:spcPct val="104999"/>
                </a:lnSpc>
                <a:buClr>
                  <a:srgbClr val="FFFFFF"/>
                </a:buClr>
                <a:buSzPct val="100000"/>
                <a:buFont typeface="Arial"/>
                <a:buChar char="★"/>
              </a:pPr>
              <a:r>
                <a:rPr sz="1200" b="1" u="sng">
                  <a:solidFill>
                    <a:srgbClr val="FFFFFF"/>
                  </a:solidFill>
                  <a:latin typeface="Montserrat"/>
                  <a:ea typeface="Montserrat"/>
                  <a:cs typeface="Montserrat"/>
                  <a:sym typeface="Montserrat"/>
                </a:rPr>
                <a:t>TREATMENT </a:t>
              </a:r>
            </a:p>
            <a:p>
              <a:pPr lvl="0" indent="429768" defTabSz="214884">
                <a:lnSpc>
                  <a:spcPct val="104999"/>
                </a:lnSpc>
                <a:spcBef>
                  <a:spcPts val="500"/>
                </a:spcBef>
              </a:pPr>
              <a:r>
                <a:rPr sz="1200">
                  <a:solidFill>
                    <a:srgbClr val="FFFFFF"/>
                  </a:solidFill>
                  <a:latin typeface="Montserrat"/>
                  <a:ea typeface="Montserrat"/>
                  <a:cs typeface="Montserrat"/>
                  <a:sym typeface="Montserrat"/>
                </a:rPr>
                <a:t> I MASTECTOMY +  whole breast radiotherapy (RT) </a:t>
              </a:r>
            </a:p>
            <a:p>
              <a:pPr marL="384204" lvl="1" indent="-91126" defTabSz="214884">
                <a:lnSpc>
                  <a:spcPct val="104999"/>
                </a:lnSpc>
                <a:spcBef>
                  <a:spcPts val="500"/>
                </a:spcBef>
                <a:buClr>
                  <a:srgbClr val="FFFFFF"/>
                </a:buClr>
                <a:buSzPct val="100000"/>
                <a:buFont typeface="Arial"/>
                <a:buChar char="○"/>
              </a:pPr>
              <a:r>
                <a:rPr sz="1200">
                  <a:solidFill>
                    <a:srgbClr val="FFFFFF"/>
                  </a:solidFill>
                  <a:latin typeface="Montserrat"/>
                  <a:ea typeface="Montserrat"/>
                  <a:cs typeface="Montserrat"/>
                  <a:sym typeface="Montserrat"/>
                </a:rPr>
                <a:t>No data supporting use of Tamoxifen</a:t>
              </a:r>
            </a:p>
          </p:txBody>
        </p:sp>
      </p:grpSp>
      <p:sp>
        <p:nvSpPr>
          <p:cNvPr id="118" name="Shape 118"/>
          <p:cNvSpPr/>
          <p:nvPr/>
        </p:nvSpPr>
        <p:spPr>
          <a:xfrm>
            <a:off x="8275597" y="3566473"/>
            <a:ext cx="346103" cy="97511"/>
          </a:xfrm>
          <a:prstGeom prst="rect">
            <a:avLst/>
          </a:prstGeom>
          <a:ln w="12700">
            <a:miter lim="400000"/>
          </a:ln>
          <a:extLst>
            <a:ext uri="{C572A759-6A51-4108-AA02-DFA0A04FC94B}">
              <ma14:wrappingTextBoxFlag xmlns="" xmlns:ma14="http://schemas.microsoft.com/office/mac/drawingml/2011/main" val="1"/>
            </a:ext>
          </a:extLst>
        </p:spPr>
        <p:txBody>
          <a:bodyPr lIns="27425" tIns="27425" rIns="27425" bIns="27425" anchor="ctr">
            <a:normAutofit/>
          </a:bodyPr>
          <a:lstStyle>
            <a:lvl1pPr defTabSz="214884">
              <a:lnSpc>
                <a:spcPct val="72000"/>
              </a:lnSpc>
              <a:spcBef>
                <a:spcPts val="600"/>
              </a:spcBef>
              <a:defRPr sz="100"/>
            </a:lvl1pPr>
          </a:lstStyle>
          <a:p>
            <a:pPr lvl="0">
              <a:defRPr sz="1800"/>
            </a:pPr>
            <a:r>
              <a:rPr sz="100"/>
              <a:t>5</a:t>
            </a:r>
          </a:p>
        </p:txBody>
      </p:sp>
      <p:sp>
        <p:nvSpPr>
          <p:cNvPr id="119" name="Shape 119"/>
          <p:cNvSpPr/>
          <p:nvPr/>
        </p:nvSpPr>
        <p:spPr>
          <a:xfrm>
            <a:off x="4477996" y="4221622"/>
            <a:ext cx="4315625" cy="7543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lvl="0" defTabSz="214884">
              <a:spcBef>
                <a:spcPts val="600"/>
              </a:spcBef>
            </a:pPr>
            <a:r>
              <a:rPr sz="1100" b="1">
                <a:solidFill>
                  <a:srgbClr val="335B74"/>
                </a:solidFill>
                <a:latin typeface="Montserrat"/>
                <a:ea typeface="Montserrat"/>
                <a:cs typeface="Montserrat"/>
                <a:sym typeface="Montserrat"/>
              </a:rPr>
              <a:t>Treatment:  IMMEDIATE MASTECTOMY + Whole Body Radiotherapy (RT)</a:t>
            </a:r>
          </a:p>
          <a:p>
            <a:pPr lvl="0" defTabSz="214884">
              <a:spcBef>
                <a:spcPts val="600"/>
              </a:spcBef>
            </a:pPr>
            <a:r>
              <a:rPr sz="1100" b="1">
                <a:solidFill>
                  <a:srgbClr val="335B74"/>
                </a:solidFill>
                <a:latin typeface="Montserrat"/>
                <a:ea typeface="Montserrat"/>
                <a:cs typeface="Montserrat"/>
                <a:sym typeface="Montserrat"/>
              </a:rPr>
              <a:t>No data supporting use of Tamoxifen.</a:t>
            </a:r>
          </a:p>
        </p:txBody>
      </p:sp>
      <p:pic>
        <p:nvPicPr>
          <p:cNvPr id="120" name="image4.png"/>
          <p:cNvPicPr/>
          <p:nvPr/>
        </p:nvPicPr>
        <p:blipFill>
          <a:blip r:embed="rId2"/>
          <a:srcRect l="2334"/>
          <a:stretch>
            <a:fillRect/>
          </a:stretch>
        </p:blipFill>
        <p:spPr>
          <a:xfrm>
            <a:off x="149468" y="1384418"/>
            <a:ext cx="2321558" cy="1594550"/>
          </a:xfrm>
          <a:prstGeom prst="rect">
            <a:avLst/>
          </a:prstGeom>
          <a:ln w="38100">
            <a:solidFill>
              <a:srgbClr val="A8ECEF"/>
            </a:solidFill>
          </a:ln>
        </p:spPr>
      </p:pic>
      <p:pic>
        <p:nvPicPr>
          <p:cNvPr id="121" name="image5.png"/>
          <p:cNvPicPr/>
          <p:nvPr/>
        </p:nvPicPr>
        <p:blipFill>
          <a:blip r:embed="rId3"/>
          <a:stretch>
            <a:fillRect/>
          </a:stretch>
        </p:blipFill>
        <p:spPr>
          <a:xfrm>
            <a:off x="1617396" y="3156347"/>
            <a:ext cx="2321558" cy="1776138"/>
          </a:xfrm>
          <a:prstGeom prst="rect">
            <a:avLst/>
          </a:prstGeom>
          <a:ln w="38100">
            <a:solidFill>
              <a:srgbClr val="7DE2E7"/>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p:nvPr/>
        </p:nvSpPr>
        <p:spPr>
          <a:xfrm>
            <a:off x="0" y="0"/>
            <a:ext cx="9144000" cy="3429000"/>
          </a:xfrm>
          <a:prstGeom prst="rect">
            <a:avLst/>
          </a:prstGeom>
          <a:solidFill>
            <a:srgbClr val="1482AC"/>
          </a:solidFill>
          <a:ln w="12700">
            <a:miter lim="400000"/>
          </a:ln>
        </p:spPr>
        <p:txBody>
          <a:bodyPr lIns="0" tIns="0" rIns="0" bIns="0"/>
          <a:lstStyle/>
          <a:p>
            <a:pPr lvl="0">
              <a:defRPr>
                <a:solidFill>
                  <a:srgbClr val="FFFFFF"/>
                </a:solidFill>
              </a:defRPr>
            </a:pPr>
            <a:endParaRPr/>
          </a:p>
        </p:txBody>
      </p:sp>
      <p:sp>
        <p:nvSpPr>
          <p:cNvPr id="124" name="Shape 124"/>
          <p:cNvSpPr/>
          <p:nvPr/>
        </p:nvSpPr>
        <p:spPr>
          <a:xfrm>
            <a:off x="0" y="-1"/>
            <a:ext cx="9144000" cy="3429001"/>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90"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90"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0" tIns="0" rIns="0" bIns="0"/>
          <a:lstStyle/>
          <a:p>
            <a:pPr lvl="0">
              <a:defRPr>
                <a:solidFill>
                  <a:srgbClr val="FFFFFF"/>
                </a:solidFill>
              </a:defRPr>
            </a:pPr>
            <a:endParaRPr/>
          </a:p>
        </p:txBody>
      </p:sp>
      <p:sp>
        <p:nvSpPr>
          <p:cNvPr id="125" name="Shape 125"/>
          <p:cNvSpPr/>
          <p:nvPr/>
        </p:nvSpPr>
        <p:spPr>
          <a:xfrm flipV="1">
            <a:off x="6290131" y="3948079"/>
            <a:ext cx="1" cy="68580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sp>
        <p:nvSpPr>
          <p:cNvPr id="126" name="Shape 126"/>
          <p:cNvSpPr/>
          <p:nvPr/>
        </p:nvSpPr>
        <p:spPr>
          <a:xfrm>
            <a:off x="-1" y="0"/>
            <a:ext cx="9141546" cy="5144231"/>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sp>
        <p:nvSpPr>
          <p:cNvPr id="127" name="Shape 127"/>
          <p:cNvSpPr/>
          <p:nvPr/>
        </p:nvSpPr>
        <p:spPr>
          <a:xfrm>
            <a:off x="0" y="0"/>
            <a:ext cx="4101411"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128" name="Shape 128"/>
          <p:cNvSpPr>
            <a:spLocks noGrp="1"/>
          </p:cNvSpPr>
          <p:nvPr>
            <p:ph type="title"/>
          </p:nvPr>
        </p:nvSpPr>
        <p:spPr>
          <a:xfrm>
            <a:off x="475707" y="480059"/>
            <a:ext cx="3156493" cy="2276144"/>
          </a:xfrm>
          <a:prstGeom prst="rect">
            <a:avLst/>
          </a:prstGeom>
        </p:spPr>
        <p:txBody>
          <a:bodyPr lIns="45719" tIns="45719" rIns="45719" bIns="45719" anchor="b"/>
          <a:lstStyle>
            <a:lvl1pPr algn="r" defTabSz="914400">
              <a:defRPr sz="3300" spc="200">
                <a:solidFill>
                  <a:srgbClr val="FFFFFF"/>
                </a:solidFill>
              </a:defRPr>
            </a:lvl1pPr>
          </a:lstStyle>
          <a:p>
            <a:pPr lvl="0">
              <a:defRPr sz="1800" cap="none" spc="0">
                <a:solidFill>
                  <a:srgbClr val="000000"/>
                </a:solidFill>
              </a:defRPr>
            </a:pPr>
            <a:r>
              <a:rPr sz="3300" cap="all" spc="200">
                <a:solidFill>
                  <a:srgbClr val="FFFFFF"/>
                </a:solidFill>
              </a:rPr>
              <a:t>Metastatic Breast Cancer</a:t>
            </a:r>
          </a:p>
        </p:txBody>
      </p:sp>
      <p:sp>
        <p:nvSpPr>
          <p:cNvPr id="129" name="Shape 129"/>
          <p:cNvSpPr/>
          <p:nvPr/>
        </p:nvSpPr>
        <p:spPr>
          <a:xfrm>
            <a:off x="590008" y="2823984"/>
            <a:ext cx="2948941" cy="1"/>
          </a:xfrm>
          <a:prstGeom prst="line">
            <a:avLst/>
          </a:prstGeom>
          <a:ln w="19050">
            <a:solidFill>
              <a:srgbClr val="D2EFFA"/>
            </a:solidFill>
          </a:ln>
        </p:spPr>
        <p:txBody>
          <a:bodyPr lIns="0" tIns="0" rIns="0" bIns="0"/>
          <a:lstStyle/>
          <a:p>
            <a:pPr lvl="0">
              <a:defRPr sz="1200">
                <a:latin typeface="+mj-lt"/>
                <a:ea typeface="+mj-ea"/>
                <a:cs typeface="+mj-cs"/>
                <a:sym typeface="Helvetica"/>
              </a:defRPr>
            </a:pPr>
            <a:endParaRPr/>
          </a:p>
        </p:txBody>
      </p:sp>
      <p:pic>
        <p:nvPicPr>
          <p:cNvPr id="130" name="image3.png"/>
          <p:cNvPicPr/>
          <p:nvPr/>
        </p:nvPicPr>
        <p:blipFill>
          <a:blip r:embed="rId2"/>
          <a:srcRect l="1791" r="2065" b="4"/>
          <a:stretch>
            <a:fillRect/>
          </a:stretch>
        </p:blipFill>
        <p:spPr>
          <a:xfrm>
            <a:off x="4571999" y="480059"/>
            <a:ext cx="4094603" cy="41841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1000"/>
                                  </p:stCondLst>
                                  <p:iterate>
                                    <p:tmAbs val="0"/>
                                  </p:iterate>
                                  <p:childTnLst>
                                    <p:set>
                                      <p:cBhvr>
                                        <p:cTn id="6" fill="hold"/>
                                        <p:tgtEl>
                                          <p:spTgt spid="128"/>
                                        </p:tgtEl>
                                        <p:attrNameLst>
                                          <p:attrName>style.visibility</p:attrName>
                                        </p:attrNameLst>
                                      </p:cBhvr>
                                      <p:to>
                                        <p:strVal val="visible"/>
                                      </p:to>
                                    </p:set>
                                    <p:animEffect transition="in" filter="fade">
                                      <p:cBhvr>
                                        <p:cTn id="7" dur="7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D9B4-32A0-1F20-2A9E-9AA0B9B093A7}"/>
              </a:ext>
            </a:extLst>
          </p:cNvPr>
          <p:cNvSpPr>
            <a:spLocks noGrp="1"/>
          </p:cNvSpPr>
          <p:nvPr>
            <p:ph type="title"/>
          </p:nvPr>
        </p:nvSpPr>
        <p:spPr>
          <a:xfrm>
            <a:off x="3406641" y="706836"/>
            <a:ext cx="5010992" cy="1102687"/>
          </a:xfrm>
        </p:spPr>
        <p:txBody>
          <a:bodyPr vert="horz" lIns="91440" tIns="45720" rIns="91440" bIns="45720" rtlCol="0" anchor="ctr">
            <a:normAutofit/>
          </a:bodyPr>
          <a:lstStyle/>
          <a:p>
            <a:pPr defTabSz="914400">
              <a:spcBef>
                <a:spcPct val="0"/>
              </a:spcBef>
            </a:pPr>
            <a:r>
              <a:rPr lang="en-US" sz="3500" b="1" spc="100" dirty="0"/>
              <a:t>Evaluate Patients total body with 3-D approach</a:t>
            </a:r>
          </a:p>
        </p:txBody>
      </p:sp>
      <p:sp>
        <p:nvSpPr>
          <p:cNvPr id="3" name="Text Placeholder 2">
            <a:extLst>
              <a:ext uri="{FF2B5EF4-FFF2-40B4-BE49-F238E27FC236}">
                <a16:creationId xmlns:a16="http://schemas.microsoft.com/office/drawing/2014/main" id="{94687231-CF0B-35E8-068A-2BCA13179C8E}"/>
              </a:ext>
            </a:extLst>
          </p:cNvPr>
          <p:cNvSpPr>
            <a:spLocks noGrp="1"/>
          </p:cNvSpPr>
          <p:nvPr>
            <p:ph type="body" idx="1"/>
          </p:nvPr>
        </p:nvSpPr>
        <p:spPr>
          <a:xfrm>
            <a:off x="3410282" y="2080413"/>
            <a:ext cx="5007352" cy="2355760"/>
          </a:xfrm>
        </p:spPr>
        <p:txBody>
          <a:bodyPr vert="horz" lIns="45720" tIns="45720" rIns="45720" bIns="45720" rtlCol="0">
            <a:normAutofit/>
          </a:bodyPr>
          <a:lstStyle/>
          <a:p>
            <a:pPr defTabSz="914400">
              <a:spcAft>
                <a:spcPts val="600"/>
              </a:spcAft>
              <a:buFont typeface="+mj-lt"/>
              <a:buAutoNum type="arabicParenR"/>
            </a:pPr>
            <a:r>
              <a:rPr lang="en-US" sz="2200" b="1" dirty="0"/>
              <a:t>Epidermis</a:t>
            </a:r>
          </a:p>
          <a:p>
            <a:pPr defTabSz="914400">
              <a:spcAft>
                <a:spcPts val="600"/>
              </a:spcAft>
              <a:buFont typeface="+mj-lt"/>
              <a:buAutoNum type="arabicParenR"/>
            </a:pPr>
            <a:endParaRPr lang="en-US" sz="2200" b="1" dirty="0"/>
          </a:p>
          <a:p>
            <a:pPr defTabSz="914400">
              <a:spcAft>
                <a:spcPts val="600"/>
              </a:spcAft>
              <a:buFont typeface="+mj-lt"/>
              <a:buAutoNum type="arabicParenR"/>
            </a:pPr>
            <a:r>
              <a:rPr lang="en-US" sz="2200" b="1" dirty="0"/>
              <a:t>Dermis</a:t>
            </a:r>
          </a:p>
          <a:p>
            <a:pPr defTabSz="914400">
              <a:spcAft>
                <a:spcPts val="600"/>
              </a:spcAft>
              <a:buFont typeface="+mj-lt"/>
              <a:buAutoNum type="arabicParenR"/>
            </a:pPr>
            <a:endParaRPr lang="en-US" sz="2200" b="1" dirty="0"/>
          </a:p>
          <a:p>
            <a:pPr defTabSz="914400">
              <a:spcAft>
                <a:spcPts val="600"/>
              </a:spcAft>
              <a:buFont typeface="+mj-lt"/>
              <a:buAutoNum type="arabicParenR"/>
            </a:pPr>
            <a:r>
              <a:rPr lang="en-US" sz="2200" b="1" dirty="0"/>
              <a:t>Sub-Q</a:t>
            </a:r>
          </a:p>
        </p:txBody>
      </p:sp>
    </p:spTree>
    <p:extLst>
      <p:ext uri="{BB962C8B-B14F-4D97-AF65-F5344CB8AC3E}">
        <p14:creationId xmlns:p14="http://schemas.microsoft.com/office/powerpoint/2010/main" val="5357793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p:nvPr>
        </p:nvSpPr>
        <p:spPr>
          <a:xfrm>
            <a:off x="768095" y="438912"/>
            <a:ext cx="7290056" cy="1124712"/>
          </a:xfrm>
          <a:prstGeom prst="rect">
            <a:avLst/>
          </a:prstGeom>
        </p:spPr>
        <p:txBody>
          <a:bodyPr lIns="45719" tIns="45719" rIns="45719" bIns="45719" anchor="ctr"/>
          <a:lstStyle/>
          <a:p>
            <a:pPr lvl="0">
              <a:defRPr sz="1800" cap="none" spc="0">
                <a:solidFill>
                  <a:srgbClr val="000000"/>
                </a:solidFill>
              </a:defRPr>
            </a:pPr>
            <a:r>
              <a:rPr sz="2100" b="1" cap="all" spc="75">
                <a:solidFill>
                  <a:srgbClr val="0D0D0D"/>
                </a:solidFill>
              </a:rPr>
              <a:t>EPIDERMIS/DERMIS</a:t>
            </a:r>
            <a:r>
              <a:rPr sz="2100" cap="all" spc="75">
                <a:solidFill>
                  <a:srgbClr val="0D0D0D"/>
                </a:solidFill>
              </a:rPr>
              <a:t>: </a:t>
            </a:r>
            <a:br>
              <a:rPr sz="2100" cap="all" spc="75">
                <a:solidFill>
                  <a:srgbClr val="0D0D0D"/>
                </a:solidFill>
              </a:rPr>
            </a:br>
            <a:br>
              <a:rPr sz="2100" cap="all" spc="75">
                <a:solidFill>
                  <a:srgbClr val="0D0D0D"/>
                </a:solidFill>
              </a:rPr>
            </a:br>
            <a:r>
              <a:rPr sz="2100" cap="all" spc="75">
                <a:solidFill>
                  <a:srgbClr val="0D0D0D"/>
                </a:solidFill>
              </a:rPr>
              <a:t>WHAT DO YOU SEE WHEN LOOKING AT THE SKIN SURFACE?</a:t>
            </a:r>
          </a:p>
        </p:txBody>
      </p:sp>
      <p:grpSp>
        <p:nvGrpSpPr>
          <p:cNvPr id="142" name="Group 142"/>
          <p:cNvGrpSpPr/>
          <p:nvPr/>
        </p:nvGrpSpPr>
        <p:grpSpPr>
          <a:xfrm>
            <a:off x="767952" y="1714499"/>
            <a:ext cx="7290198" cy="3017044"/>
            <a:chOff x="0" y="0"/>
            <a:chExt cx="7290196" cy="3017043"/>
          </a:xfrm>
        </p:grpSpPr>
        <p:grpSp>
          <p:nvGrpSpPr>
            <p:cNvPr id="138" name="Group 138"/>
            <p:cNvGrpSpPr/>
            <p:nvPr/>
          </p:nvGrpSpPr>
          <p:grpSpPr>
            <a:xfrm>
              <a:off x="0" y="-1"/>
              <a:ext cx="7290197" cy="2256545"/>
              <a:chOff x="0" y="0"/>
              <a:chExt cx="7290196" cy="2256543"/>
            </a:xfrm>
          </p:grpSpPr>
          <p:sp>
            <p:nvSpPr>
              <p:cNvPr id="136" name="Shape 136"/>
              <p:cNvSpPr/>
              <p:nvPr/>
            </p:nvSpPr>
            <p:spPr>
              <a:xfrm>
                <a:off x="0" y="0"/>
                <a:ext cx="7290197" cy="1435620"/>
              </a:xfrm>
              <a:prstGeom prst="roundRect">
                <a:avLst>
                  <a:gd name="adj" fmla="val 7500"/>
                </a:avLst>
              </a:prstGeom>
              <a:solidFill>
                <a:srgbClr val="2683C6"/>
              </a:solidFill>
              <a:ln w="15875" cap="flat">
                <a:solidFill>
                  <a:srgbClr val="FFFFFF"/>
                </a:solidFill>
                <a:prstDash val="solid"/>
                <a:bevel/>
              </a:ln>
              <a:effectLst/>
            </p:spPr>
            <p:txBody>
              <a:bodyPr wrap="square" lIns="0" tIns="0" rIns="0" bIns="0" numCol="1" anchor="t">
                <a:noAutofit/>
              </a:bodyPr>
              <a:lstStyle/>
              <a:p>
                <a:pPr lvl="0" defTabSz="914400">
                  <a:defRPr sz="2260">
                    <a:solidFill>
                      <a:srgbClr val="FFFFFF"/>
                    </a:solidFill>
                  </a:defRPr>
                </a:pPr>
                <a:endParaRPr/>
              </a:p>
            </p:txBody>
          </p:sp>
          <p:sp>
            <p:nvSpPr>
              <p:cNvPr id="137" name="Shape 137"/>
              <p:cNvSpPr/>
              <p:nvPr/>
            </p:nvSpPr>
            <p:spPr>
              <a:xfrm>
                <a:off x="31503" y="31503"/>
                <a:ext cx="7227190" cy="2225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defTabSz="914400"/>
                <a:r>
                  <a:rPr sz="2260" b="1">
                    <a:solidFill>
                      <a:srgbClr val="FFFFFF"/>
                    </a:solidFill>
                  </a:rPr>
                  <a:t>COLOR AND TEXTURE CHANGES:</a:t>
                </a:r>
                <a:endParaRPr sz="2260">
                  <a:solidFill>
                    <a:srgbClr val="FFFFFF"/>
                  </a:solidFill>
                </a:endParaRPr>
              </a:p>
              <a:p>
                <a:pPr marL="287123" lvl="0" indent="-287123" defTabSz="914400">
                  <a:buSzPct val="100000"/>
                  <a:buChar char="•"/>
                </a:pPr>
                <a:r>
                  <a:rPr sz="2260" b="1">
                    <a:solidFill>
                      <a:srgbClr val="FFFFFF"/>
                    </a:solidFill>
                  </a:rPr>
                  <a:t>Photodamage</a:t>
                </a:r>
                <a:endParaRPr sz="2260">
                  <a:solidFill>
                    <a:srgbClr val="FFFFFF"/>
                  </a:solidFill>
                </a:endParaRPr>
              </a:p>
              <a:p>
                <a:pPr marL="287123" lvl="0" indent="-287123" defTabSz="914400">
                  <a:buSzPct val="100000"/>
                  <a:buChar char="•"/>
                </a:pPr>
                <a:r>
                  <a:rPr sz="2260" b="1">
                    <a:solidFill>
                      <a:srgbClr val="FFFFFF"/>
                    </a:solidFill>
                  </a:rPr>
                  <a:t>Acne</a:t>
                </a:r>
                <a:endParaRPr sz="2260">
                  <a:solidFill>
                    <a:srgbClr val="FFFFFF"/>
                  </a:solidFill>
                </a:endParaRPr>
              </a:p>
              <a:p>
                <a:pPr marL="287123" lvl="0" indent="-287123" defTabSz="914400">
                  <a:buSzPct val="100000"/>
                  <a:buChar char="•"/>
                </a:pPr>
                <a:r>
                  <a:rPr sz="2260" b="1">
                    <a:solidFill>
                      <a:srgbClr val="FFFFFF"/>
                    </a:solidFill>
                  </a:rPr>
                  <a:t>Hair Growth</a:t>
                </a:r>
                <a:endParaRPr sz="2260">
                  <a:solidFill>
                    <a:srgbClr val="FFFFFF"/>
                  </a:solidFill>
                </a:endParaRPr>
              </a:p>
              <a:p>
                <a:pPr marL="287123" lvl="0" indent="-287123" defTabSz="914400">
                  <a:buSzPct val="100000"/>
                  <a:buChar char="•"/>
                </a:pPr>
                <a:r>
                  <a:rPr sz="2260" b="1">
                    <a:solidFill>
                      <a:srgbClr val="FFFFFF"/>
                    </a:solidFill>
                  </a:rPr>
                  <a:t>Benign Lesions</a:t>
                </a:r>
                <a:endParaRPr sz="2260">
                  <a:solidFill>
                    <a:srgbClr val="FFFFFF"/>
                  </a:solidFill>
                </a:endParaRPr>
              </a:p>
              <a:p>
                <a:pPr marL="287123" lvl="0" indent="-287123" defTabSz="914400">
                  <a:buSzPct val="100000"/>
                  <a:buChar char="•"/>
                </a:pPr>
                <a:r>
                  <a:rPr sz="2260" b="1">
                    <a:solidFill>
                      <a:srgbClr val="FFFFFF"/>
                    </a:solidFill>
                  </a:rPr>
                  <a:t>Pre-cancer and Skin Cancer</a:t>
                </a:r>
                <a:endParaRPr sz="2260">
                  <a:solidFill>
                    <a:srgbClr val="FFFFFF"/>
                  </a:solidFill>
                </a:endParaRPr>
              </a:p>
              <a:p>
                <a:pPr marL="287123" lvl="0" indent="-287123" defTabSz="914400">
                  <a:buSzPct val="100000"/>
                  <a:buChar char="•"/>
                </a:pPr>
                <a:r>
                  <a:rPr sz="2260" b="1">
                    <a:solidFill>
                      <a:srgbClr val="FFFFFF"/>
                    </a:solidFill>
                  </a:rPr>
                  <a:t>Birthmarks:  Pigmented and Vascular</a:t>
                </a:r>
              </a:p>
            </p:txBody>
          </p:sp>
        </p:grpSp>
        <p:grpSp>
          <p:nvGrpSpPr>
            <p:cNvPr id="141" name="Group 141"/>
            <p:cNvGrpSpPr/>
            <p:nvPr/>
          </p:nvGrpSpPr>
          <p:grpSpPr>
            <a:xfrm>
              <a:off x="0" y="1581423"/>
              <a:ext cx="7290197" cy="1435620"/>
              <a:chOff x="0" y="0"/>
              <a:chExt cx="7290196" cy="1435619"/>
            </a:xfrm>
          </p:grpSpPr>
          <p:sp>
            <p:nvSpPr>
              <p:cNvPr id="139" name="Shape 139"/>
              <p:cNvSpPr/>
              <p:nvPr/>
            </p:nvSpPr>
            <p:spPr>
              <a:xfrm>
                <a:off x="0" y="0"/>
                <a:ext cx="7290197" cy="1435620"/>
              </a:xfrm>
              <a:prstGeom prst="roundRect">
                <a:avLst>
                  <a:gd name="adj" fmla="val 7500"/>
                </a:avLst>
              </a:prstGeom>
              <a:solidFill>
                <a:srgbClr val="27CED7"/>
              </a:solidFill>
              <a:ln w="15875" cap="flat">
                <a:solidFill>
                  <a:srgbClr val="FFFFFF"/>
                </a:solidFill>
                <a:prstDash val="solid"/>
                <a:bevel/>
              </a:ln>
              <a:effectLst/>
            </p:spPr>
            <p:txBody>
              <a:bodyPr wrap="square" lIns="0" tIns="0" rIns="0" bIns="0" numCol="1" anchor="t">
                <a:noAutofit/>
              </a:bodyPr>
              <a:lstStyle/>
              <a:p>
                <a:pPr lvl="0" defTabSz="914400">
                  <a:defRPr sz="2260">
                    <a:solidFill>
                      <a:srgbClr val="FFFFFF"/>
                    </a:solidFill>
                  </a:defRPr>
                </a:pPr>
                <a:endParaRPr/>
              </a:p>
            </p:txBody>
          </p:sp>
          <p:sp>
            <p:nvSpPr>
              <p:cNvPr id="140" name="Shape 140"/>
              <p:cNvSpPr/>
              <p:nvPr/>
            </p:nvSpPr>
            <p:spPr>
              <a:xfrm>
                <a:off x="31503" y="31503"/>
                <a:ext cx="7227190" cy="1310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defTabSz="914400"/>
                <a:r>
                  <a:rPr sz="2260" b="1">
                    <a:solidFill>
                      <a:srgbClr val="FFFFFF"/>
                    </a:solidFill>
                  </a:rPr>
                  <a:t>DERMIS &amp; SUB-Q CHANGES:</a:t>
                </a:r>
                <a:endParaRPr sz="2260">
                  <a:solidFill>
                    <a:srgbClr val="FFFFFF"/>
                  </a:solidFill>
                </a:endParaRPr>
              </a:p>
              <a:p>
                <a:pPr marL="287123" lvl="0" indent="-287123" defTabSz="914400">
                  <a:buSzPct val="100000"/>
                  <a:buChar char="•"/>
                </a:pPr>
                <a:r>
                  <a:rPr sz="2260" b="1">
                    <a:solidFill>
                      <a:srgbClr val="FFFFFF"/>
                    </a:solidFill>
                  </a:rPr>
                  <a:t>Rhytids (wrinkles)</a:t>
                </a:r>
                <a:endParaRPr sz="2260">
                  <a:solidFill>
                    <a:srgbClr val="FFFFFF"/>
                  </a:solidFill>
                </a:endParaRPr>
              </a:p>
              <a:p>
                <a:pPr marL="287123" lvl="0" indent="-287123" defTabSz="914400">
                  <a:buSzPct val="100000"/>
                  <a:buChar char="•"/>
                </a:pPr>
                <a:r>
                  <a:rPr sz="2260" b="1">
                    <a:solidFill>
                      <a:srgbClr val="FFFFFF"/>
                    </a:solidFill>
                  </a:rPr>
                  <a:t>Volume Loss</a:t>
                </a:r>
                <a:endParaRPr sz="2260">
                  <a:solidFill>
                    <a:srgbClr val="FFFFFF"/>
                  </a:solidFill>
                </a:endParaRPr>
              </a:p>
              <a:p>
                <a:pPr marL="287123" lvl="0" indent="-287123" defTabSz="914400">
                  <a:buSzPct val="100000"/>
                  <a:buChar char="•"/>
                </a:pPr>
                <a:r>
                  <a:rPr sz="2260" b="1">
                    <a:solidFill>
                      <a:srgbClr val="FFFFFF"/>
                    </a:solidFill>
                  </a:rPr>
                  <a:t>Scars</a:t>
                </a:r>
              </a:p>
            </p:txBody>
          </p:sp>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a:xfrm>
            <a:off x="768095" y="438912"/>
            <a:ext cx="7290056" cy="1124712"/>
          </a:xfrm>
          <a:prstGeom prst="rect">
            <a:avLst/>
          </a:prstGeom>
        </p:spPr>
        <p:txBody>
          <a:bodyPr lIns="45719" tIns="45719" rIns="45719" bIns="45719" anchor="ctr"/>
          <a:lstStyle/>
          <a:p>
            <a:pPr lvl="0" defTabSz="914400">
              <a:defRPr sz="1800" cap="none" spc="0">
                <a:solidFill>
                  <a:srgbClr val="000000"/>
                </a:solidFill>
              </a:defRPr>
            </a:pPr>
            <a:r>
              <a:rPr sz="2800" b="1" cap="all" spc="100">
                <a:solidFill>
                  <a:srgbClr val="00B0F0"/>
                </a:solidFill>
                <a:latin typeface="Montserrat"/>
                <a:ea typeface="Montserrat"/>
                <a:cs typeface="Montserrat"/>
                <a:sym typeface="Montserrat"/>
              </a:rPr>
              <a:t>PRE-CANCER AND </a:t>
            </a:r>
            <a:br>
              <a:rPr sz="2800" b="1" cap="all" spc="100">
                <a:solidFill>
                  <a:srgbClr val="00B0F0"/>
                </a:solidFill>
                <a:latin typeface="Montserrat"/>
                <a:ea typeface="Montserrat"/>
                <a:cs typeface="Montserrat"/>
                <a:sym typeface="Montserrat"/>
              </a:rPr>
            </a:br>
            <a:r>
              <a:rPr sz="2800" b="1" cap="all" spc="100">
                <a:solidFill>
                  <a:srgbClr val="00B0F0"/>
                </a:solidFill>
                <a:latin typeface="Montserrat"/>
                <a:ea typeface="Montserrat"/>
                <a:cs typeface="Montserrat"/>
                <a:sym typeface="Montserrat"/>
              </a:rPr>
              <a:t>SKIN CANCER</a:t>
            </a:r>
          </a:p>
        </p:txBody>
      </p:sp>
      <p:grpSp>
        <p:nvGrpSpPr>
          <p:cNvPr id="152" name="Group 152"/>
          <p:cNvGrpSpPr/>
          <p:nvPr/>
        </p:nvGrpSpPr>
        <p:grpSpPr>
          <a:xfrm>
            <a:off x="790506" y="2834401"/>
            <a:ext cx="7245092" cy="777241"/>
            <a:chOff x="0" y="0"/>
            <a:chExt cx="7245090" cy="777240"/>
          </a:xfrm>
        </p:grpSpPr>
        <p:sp>
          <p:nvSpPr>
            <p:cNvPr id="145" name="Shape 145"/>
            <p:cNvSpPr/>
            <p:nvPr/>
          </p:nvSpPr>
          <p:spPr>
            <a:xfrm>
              <a:off x="0" y="114300"/>
              <a:ext cx="1325231" cy="548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00">
                <a:defRPr sz="1618" b="1"/>
              </a:lvl1pPr>
            </a:lstStyle>
            <a:p>
              <a:pPr lvl="0">
                <a:defRPr sz="1800" b="0"/>
              </a:pPr>
              <a:r>
                <a:rPr sz="1618" b="1"/>
                <a:t>ACTINIC KERATOSIS</a:t>
              </a:r>
            </a:p>
          </p:txBody>
        </p:sp>
        <p:sp>
          <p:nvSpPr>
            <p:cNvPr id="146" name="Shape 146"/>
            <p:cNvSpPr/>
            <p:nvPr/>
          </p:nvSpPr>
          <p:spPr>
            <a:xfrm>
              <a:off x="1498521" y="237882"/>
              <a:ext cx="301475" cy="301476"/>
            </a:xfrm>
            <a:prstGeom prst="rightArrow">
              <a:avLst>
                <a:gd name="adj1" fmla="val 64000"/>
                <a:gd name="adj2" fmla="val 50000"/>
              </a:avLst>
            </a:prstGeom>
            <a:solidFill>
              <a:srgbClr val="ADC2B2"/>
            </a:solidFill>
            <a:ln w="12700" cap="flat">
              <a:noFill/>
              <a:miter lim="400000"/>
            </a:ln>
            <a:effectLst/>
          </p:spPr>
          <p:txBody>
            <a:bodyPr wrap="square" lIns="0" tIns="0" rIns="0" bIns="0" numCol="1" anchor="ctr">
              <a:noAutofit/>
            </a:bodyPr>
            <a:lstStyle/>
            <a:p>
              <a:pPr lvl="0"/>
              <a:endParaRPr/>
            </a:p>
          </p:txBody>
        </p:sp>
        <p:sp>
          <p:nvSpPr>
            <p:cNvPr id="147" name="Shape 147"/>
            <p:cNvSpPr/>
            <p:nvPr/>
          </p:nvSpPr>
          <p:spPr>
            <a:xfrm>
              <a:off x="1973286" y="114300"/>
              <a:ext cx="1325232" cy="548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00">
                <a:defRPr sz="1618" b="1"/>
              </a:lvl1pPr>
            </a:lstStyle>
            <a:p>
              <a:pPr lvl="0">
                <a:defRPr sz="1800" b="0"/>
              </a:pPr>
              <a:r>
                <a:rPr sz="1618" b="1"/>
                <a:t>BASAL CELL CARCINOMA</a:t>
              </a:r>
            </a:p>
          </p:txBody>
        </p:sp>
        <p:sp>
          <p:nvSpPr>
            <p:cNvPr id="148" name="Shape 148"/>
            <p:cNvSpPr/>
            <p:nvPr/>
          </p:nvSpPr>
          <p:spPr>
            <a:xfrm>
              <a:off x="3471808" y="237882"/>
              <a:ext cx="301475" cy="301476"/>
            </a:xfrm>
            <a:prstGeom prst="rightArrow">
              <a:avLst>
                <a:gd name="adj1" fmla="val 64000"/>
                <a:gd name="adj2" fmla="val 50000"/>
              </a:avLst>
            </a:prstGeom>
            <a:solidFill>
              <a:srgbClr val="ADC2B2"/>
            </a:solidFill>
            <a:ln w="12700" cap="flat">
              <a:noFill/>
              <a:miter lim="400000"/>
            </a:ln>
            <a:effectLst/>
          </p:spPr>
          <p:txBody>
            <a:bodyPr wrap="square" lIns="0" tIns="0" rIns="0" bIns="0" numCol="1" anchor="ctr">
              <a:noAutofit/>
            </a:bodyPr>
            <a:lstStyle/>
            <a:p>
              <a:pPr lvl="0"/>
              <a:endParaRPr/>
            </a:p>
          </p:txBody>
        </p:sp>
        <p:sp>
          <p:nvSpPr>
            <p:cNvPr id="149" name="Shape 149"/>
            <p:cNvSpPr/>
            <p:nvPr/>
          </p:nvSpPr>
          <p:spPr>
            <a:xfrm>
              <a:off x="3946573" y="0"/>
              <a:ext cx="1325232" cy="777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00">
                <a:defRPr sz="1618" b="1"/>
              </a:lvl1pPr>
            </a:lstStyle>
            <a:p>
              <a:pPr lvl="0">
                <a:defRPr sz="1800" b="0"/>
              </a:pPr>
              <a:r>
                <a:rPr sz="1618" b="1"/>
                <a:t>SQUAMOUS CELL CARCINOMA</a:t>
              </a:r>
            </a:p>
          </p:txBody>
        </p:sp>
        <p:sp>
          <p:nvSpPr>
            <p:cNvPr id="150" name="Shape 150"/>
            <p:cNvSpPr/>
            <p:nvPr/>
          </p:nvSpPr>
          <p:spPr>
            <a:xfrm>
              <a:off x="5445094" y="237882"/>
              <a:ext cx="301476" cy="301476"/>
            </a:xfrm>
            <a:prstGeom prst="rightArrow">
              <a:avLst>
                <a:gd name="adj1" fmla="val 64000"/>
                <a:gd name="adj2" fmla="val 50000"/>
              </a:avLst>
            </a:prstGeom>
            <a:solidFill>
              <a:srgbClr val="ADC2B2"/>
            </a:solidFill>
            <a:ln w="12700" cap="flat">
              <a:noFill/>
              <a:miter lim="400000"/>
            </a:ln>
            <a:effectLst/>
          </p:spPr>
          <p:txBody>
            <a:bodyPr wrap="square" lIns="0" tIns="0" rIns="0" bIns="0" numCol="1" anchor="ctr">
              <a:noAutofit/>
            </a:bodyPr>
            <a:lstStyle/>
            <a:p>
              <a:pPr lvl="0"/>
              <a:endParaRPr/>
            </a:p>
          </p:txBody>
        </p:sp>
        <p:sp>
          <p:nvSpPr>
            <p:cNvPr id="151" name="Shape 151"/>
            <p:cNvSpPr/>
            <p:nvPr/>
          </p:nvSpPr>
          <p:spPr>
            <a:xfrm>
              <a:off x="5919859" y="228600"/>
              <a:ext cx="1325232" cy="320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00">
                <a:defRPr sz="1618" b="1"/>
              </a:lvl1pPr>
            </a:lstStyle>
            <a:p>
              <a:pPr lvl="0">
                <a:defRPr sz="1800" b="0"/>
              </a:pPr>
              <a:r>
                <a:rPr sz="1618" b="1"/>
                <a:t>MELANOMA</a:t>
              </a: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p:nvPr/>
        </p:nvSpPr>
        <p:spPr>
          <a:xfrm flipV="1">
            <a:off x="571500" y="619742"/>
            <a:ext cx="0" cy="685801"/>
          </a:xfrm>
          <a:prstGeom prst="line">
            <a:avLst/>
          </a:prstGeom>
          <a:ln w="19050">
            <a:solidFill>
              <a:srgbClr val="1CADE4"/>
            </a:solidFill>
          </a:ln>
        </p:spPr>
        <p:txBody>
          <a:bodyPr lIns="0" tIns="0" rIns="0" bIns="0"/>
          <a:lstStyle/>
          <a:p>
            <a:pPr lvl="0">
              <a:defRPr sz="1200">
                <a:latin typeface="+mj-lt"/>
                <a:ea typeface="+mj-ea"/>
                <a:cs typeface="+mj-cs"/>
                <a:sym typeface="Helvetica"/>
              </a:defRPr>
            </a:pPr>
            <a:endParaRPr/>
          </a:p>
        </p:txBody>
      </p:sp>
      <p:sp>
        <p:nvSpPr>
          <p:cNvPr id="155" name="Shape 155"/>
          <p:cNvSpPr/>
          <p:nvPr/>
        </p:nvSpPr>
        <p:spPr>
          <a:xfrm>
            <a:off x="0" y="0"/>
            <a:ext cx="4101411"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156" name="Shape 156"/>
          <p:cNvSpPr>
            <a:spLocks noGrp="1"/>
          </p:cNvSpPr>
          <p:nvPr>
            <p:ph type="title"/>
          </p:nvPr>
        </p:nvSpPr>
        <p:spPr>
          <a:xfrm>
            <a:off x="768095" y="438912"/>
            <a:ext cx="2834316" cy="1124712"/>
          </a:xfrm>
          <a:prstGeom prst="rect">
            <a:avLst/>
          </a:prstGeom>
        </p:spPr>
        <p:txBody>
          <a:bodyPr lIns="45719" tIns="45719" rIns="45719" bIns="45719" anchor="ctr"/>
          <a:lstStyle/>
          <a:p>
            <a:pPr lvl="0" defTabSz="512063">
              <a:defRPr sz="1800" cap="none" spc="0">
                <a:solidFill>
                  <a:srgbClr val="000000"/>
                </a:solidFill>
              </a:defRPr>
            </a:pPr>
            <a:br>
              <a:rPr sz="2072" cap="all" spc="41">
                <a:solidFill>
                  <a:srgbClr val="0D0D0D"/>
                </a:solidFill>
              </a:rPr>
            </a:br>
            <a:br>
              <a:rPr sz="2072" cap="all" spc="41">
                <a:solidFill>
                  <a:srgbClr val="0D0D0D"/>
                </a:solidFill>
              </a:rPr>
            </a:br>
            <a:r>
              <a:rPr sz="1568" b="1" cap="all" spc="56">
                <a:solidFill>
                  <a:srgbClr val="FFFFFF"/>
                </a:solidFill>
              </a:rPr>
              <a:t>ACTINIC KERATOSIS</a:t>
            </a:r>
          </a:p>
          <a:p>
            <a:pPr lvl="0" defTabSz="512063">
              <a:defRPr sz="1800" cap="none" spc="0">
                <a:solidFill>
                  <a:srgbClr val="000000"/>
                </a:solidFill>
              </a:defRPr>
            </a:pPr>
            <a:endParaRPr sz="1568" b="1" u="sng" cap="all" spc="56">
              <a:solidFill>
                <a:srgbClr val="FFFFFF"/>
              </a:solidFill>
            </a:endParaRPr>
          </a:p>
        </p:txBody>
      </p:sp>
      <p:sp>
        <p:nvSpPr>
          <p:cNvPr id="158" name="Shape 158"/>
          <p:cNvSpPr>
            <a:spLocks noGrp="1"/>
          </p:cNvSpPr>
          <p:nvPr>
            <p:ph type="body" idx="1"/>
          </p:nvPr>
        </p:nvSpPr>
        <p:spPr>
          <a:xfrm>
            <a:off x="768095" y="1714500"/>
            <a:ext cx="2843785" cy="2948940"/>
          </a:xfrm>
          <a:prstGeom prst="rect">
            <a:avLst/>
          </a:prstGeom>
        </p:spPr>
        <p:txBody>
          <a:bodyPr lIns="45719" tIns="45719" rIns="45719" bIns="45719"/>
          <a:lstStyle/>
          <a:p>
            <a:pPr lvl="0" defTabSz="914400">
              <a:spcBef>
                <a:spcPts val="600"/>
              </a:spcBef>
              <a:buChar char="★"/>
              <a:defRPr sz="1800"/>
            </a:pPr>
            <a:r>
              <a:rPr sz="1600">
                <a:solidFill>
                  <a:srgbClr val="FFFFFF"/>
                </a:solidFill>
              </a:rPr>
              <a:t>Dry</a:t>
            </a:r>
          </a:p>
          <a:p>
            <a:pPr lvl="0" defTabSz="914400">
              <a:spcBef>
                <a:spcPts val="600"/>
              </a:spcBef>
              <a:buChar char="★"/>
              <a:defRPr sz="1800"/>
            </a:pPr>
            <a:r>
              <a:rPr sz="1600">
                <a:solidFill>
                  <a:srgbClr val="FFFFFF"/>
                </a:solidFill>
              </a:rPr>
              <a:t>Rough</a:t>
            </a:r>
          </a:p>
          <a:p>
            <a:pPr lvl="0" defTabSz="914400">
              <a:spcBef>
                <a:spcPts val="600"/>
              </a:spcBef>
              <a:buChar char="★"/>
              <a:defRPr sz="1800"/>
            </a:pPr>
            <a:r>
              <a:rPr sz="1600">
                <a:solidFill>
                  <a:srgbClr val="FFFFFF"/>
                </a:solidFill>
              </a:rPr>
              <a:t>Pink</a:t>
            </a:r>
          </a:p>
          <a:p>
            <a:pPr lvl="0" defTabSz="914400">
              <a:spcBef>
                <a:spcPts val="600"/>
              </a:spcBef>
              <a:buChar char="★"/>
              <a:defRPr sz="1800"/>
            </a:pPr>
            <a:r>
              <a:rPr sz="1600">
                <a:solidFill>
                  <a:srgbClr val="FFFFFF"/>
                </a:solidFill>
              </a:rPr>
              <a:t>White</a:t>
            </a:r>
          </a:p>
          <a:p>
            <a:pPr lvl="0" defTabSz="914400">
              <a:spcBef>
                <a:spcPts val="600"/>
              </a:spcBef>
              <a:buChar char="★"/>
              <a:defRPr sz="1800"/>
            </a:pPr>
            <a:r>
              <a:rPr sz="1600">
                <a:solidFill>
                  <a:srgbClr val="FFFFFF"/>
                </a:solidFill>
              </a:rPr>
              <a:t>Red</a:t>
            </a:r>
          </a:p>
          <a:p>
            <a:pPr lvl="0" defTabSz="914400">
              <a:spcBef>
                <a:spcPts val="600"/>
              </a:spcBef>
              <a:buChar char="★"/>
              <a:defRPr sz="1800"/>
            </a:pPr>
            <a:r>
              <a:rPr sz="1600">
                <a:solidFill>
                  <a:srgbClr val="FFFFFF"/>
                </a:solidFill>
              </a:rPr>
              <a:t>Macules</a:t>
            </a:r>
          </a:p>
          <a:p>
            <a:pPr lvl="0" defTabSz="914400">
              <a:spcBef>
                <a:spcPts val="600"/>
              </a:spcBef>
              <a:buChar char="★"/>
              <a:defRPr sz="1800"/>
            </a:pPr>
            <a:r>
              <a:rPr sz="1600">
                <a:solidFill>
                  <a:srgbClr val="FFFFFF"/>
                </a:solidFill>
              </a:rPr>
              <a:t>Papules</a:t>
            </a:r>
          </a:p>
          <a:p>
            <a:pPr lvl="0" defTabSz="914400">
              <a:spcBef>
                <a:spcPts val="600"/>
              </a:spcBef>
              <a:buChar char="★"/>
              <a:defRPr sz="1800"/>
            </a:pPr>
            <a:r>
              <a:rPr sz="1600">
                <a:solidFill>
                  <a:srgbClr val="FFFFFF"/>
                </a:solidFill>
              </a:rPr>
              <a:t>Patches</a:t>
            </a:r>
          </a:p>
          <a:p>
            <a:pPr lvl="0" defTabSz="914400">
              <a:spcBef>
                <a:spcPts val="600"/>
              </a:spcBef>
              <a:buChar char="★"/>
              <a:defRPr sz="1800"/>
            </a:pPr>
            <a:r>
              <a:rPr sz="1600">
                <a:solidFill>
                  <a:srgbClr val="FFFFFF"/>
                </a:solidFill>
              </a:rPr>
              <a:t>Keratotic</a:t>
            </a:r>
          </a:p>
        </p:txBody>
      </p:sp>
      <p:sp>
        <p:nvSpPr>
          <p:cNvPr id="157" name="Shape 157"/>
          <p:cNvSpPr/>
          <p:nvPr/>
        </p:nvSpPr>
        <p:spPr>
          <a:xfrm flipV="1">
            <a:off x="571500" y="619742"/>
            <a:ext cx="0" cy="685801"/>
          </a:xfrm>
          <a:prstGeom prst="line">
            <a:avLst/>
          </a:prstGeom>
          <a:ln w="19050">
            <a:solidFill>
              <a:srgbClr val="D2EFFA"/>
            </a:solidFill>
          </a:ln>
        </p:spPr>
        <p:txBody>
          <a:bodyPr lIns="0" tIns="0" rIns="0" bIns="0"/>
          <a:lstStyle/>
          <a:p>
            <a:pPr lvl="0">
              <a:defRPr sz="1200">
                <a:latin typeface="+mj-lt"/>
                <a:ea typeface="+mj-ea"/>
                <a:cs typeface="+mj-cs"/>
                <a:sym typeface="Helvetica"/>
              </a:defRPr>
            </a:pPr>
            <a:endParaRPr/>
          </a:p>
        </p:txBody>
      </p:sp>
      <p:pic>
        <p:nvPicPr>
          <p:cNvPr id="159" name="image14.jpg"/>
          <p:cNvPicPr/>
          <p:nvPr/>
        </p:nvPicPr>
        <p:blipFill>
          <a:blip r:embed="rId2"/>
          <a:stretch>
            <a:fillRect/>
          </a:stretch>
        </p:blipFill>
        <p:spPr>
          <a:xfrm rot="16200000">
            <a:off x="5047688" y="525780"/>
            <a:ext cx="3140563" cy="409194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0" y="0"/>
            <a:ext cx="9144000" cy="3429000"/>
          </a:xfrm>
          <a:prstGeom prst="rect">
            <a:avLst/>
          </a:prstGeom>
          <a:solidFill>
            <a:srgbClr val="1482AC"/>
          </a:solidFill>
          <a:ln w="12700">
            <a:miter lim="400000"/>
          </a:ln>
        </p:spPr>
        <p:txBody>
          <a:bodyPr lIns="0" tIns="0" rIns="0" bIns="0"/>
          <a:lstStyle/>
          <a:p>
            <a:pPr lvl="0">
              <a:defRPr>
                <a:solidFill>
                  <a:srgbClr val="FFFFFF"/>
                </a:solidFill>
              </a:defRPr>
            </a:pPr>
            <a:endParaRPr/>
          </a:p>
        </p:txBody>
      </p:sp>
      <p:sp>
        <p:nvSpPr>
          <p:cNvPr id="162" name="Shape 162"/>
          <p:cNvSpPr/>
          <p:nvPr/>
        </p:nvSpPr>
        <p:spPr>
          <a:xfrm>
            <a:off x="0" y="-1"/>
            <a:ext cx="9144000" cy="3429001"/>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90"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90"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0" tIns="0" rIns="0" bIns="0"/>
          <a:lstStyle/>
          <a:p>
            <a:pPr lvl="0">
              <a:defRPr>
                <a:solidFill>
                  <a:srgbClr val="FFFFFF"/>
                </a:solidFill>
              </a:defRPr>
            </a:pPr>
            <a:endParaRPr/>
          </a:p>
        </p:txBody>
      </p:sp>
      <p:sp>
        <p:nvSpPr>
          <p:cNvPr id="163" name="Shape 163"/>
          <p:cNvSpPr/>
          <p:nvPr/>
        </p:nvSpPr>
        <p:spPr>
          <a:xfrm flipV="1">
            <a:off x="6290131" y="3948079"/>
            <a:ext cx="1" cy="68580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sp>
        <p:nvSpPr>
          <p:cNvPr id="164" name="Shape 164"/>
          <p:cNvSpPr/>
          <p:nvPr/>
        </p:nvSpPr>
        <p:spPr>
          <a:xfrm>
            <a:off x="-1" y="0"/>
            <a:ext cx="9141546" cy="5144231"/>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sp>
        <p:nvSpPr>
          <p:cNvPr id="165" name="Shape 165"/>
          <p:cNvSpPr>
            <a:spLocks noGrp="1"/>
          </p:cNvSpPr>
          <p:nvPr>
            <p:ph type="title"/>
          </p:nvPr>
        </p:nvSpPr>
        <p:spPr>
          <a:xfrm>
            <a:off x="475707" y="480059"/>
            <a:ext cx="3730364" cy="2276144"/>
          </a:xfrm>
          <a:prstGeom prst="rect">
            <a:avLst/>
          </a:prstGeom>
        </p:spPr>
        <p:txBody>
          <a:bodyPr lIns="45719" tIns="45719" rIns="45719" bIns="45719" anchor="b"/>
          <a:lstStyle>
            <a:lvl1pPr algn="r" defTabSz="914400">
              <a:defRPr sz="5000" spc="200">
                <a:solidFill>
                  <a:srgbClr val="000000"/>
                </a:solidFill>
              </a:defRPr>
            </a:lvl1pPr>
          </a:lstStyle>
          <a:p>
            <a:pPr lvl="0">
              <a:defRPr sz="1800" cap="none" spc="0"/>
            </a:pPr>
            <a:r>
              <a:rPr sz="5000" cap="all" spc="200"/>
              <a:t>Basal Cell Carcinoma</a:t>
            </a:r>
          </a:p>
        </p:txBody>
      </p:sp>
      <p:sp>
        <p:nvSpPr>
          <p:cNvPr id="166" name="Shape 166"/>
          <p:cNvSpPr/>
          <p:nvPr/>
        </p:nvSpPr>
        <p:spPr>
          <a:xfrm>
            <a:off x="603456" y="2823984"/>
            <a:ext cx="3497580" cy="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sp>
        <p:nvSpPr>
          <p:cNvPr id="167" name="Shape 167"/>
          <p:cNvSpPr/>
          <p:nvPr/>
        </p:nvSpPr>
        <p:spPr>
          <a:xfrm>
            <a:off x="4562456" y="0"/>
            <a:ext cx="4579088"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168" name="Shape 168"/>
          <p:cNvSpPr/>
          <p:nvPr/>
        </p:nvSpPr>
        <p:spPr>
          <a:xfrm>
            <a:off x="4803756" y="241298"/>
            <a:ext cx="2949381" cy="2746676"/>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pic>
        <p:nvPicPr>
          <p:cNvPr id="169" name="image15.png"/>
          <p:cNvPicPr/>
          <p:nvPr/>
        </p:nvPicPr>
        <p:blipFill>
          <a:blip r:embed="rId2"/>
          <a:srcRect l="16185" t="10524" r="44098" b="885"/>
          <a:stretch>
            <a:fillRect/>
          </a:stretch>
        </p:blipFill>
        <p:spPr>
          <a:xfrm>
            <a:off x="5499118" y="363051"/>
            <a:ext cx="1558654" cy="2503171"/>
          </a:xfrm>
          <a:prstGeom prst="rect">
            <a:avLst/>
          </a:prstGeom>
          <a:ln w="12700">
            <a:miter lim="400000"/>
          </a:ln>
        </p:spPr>
      </p:pic>
      <p:sp>
        <p:nvSpPr>
          <p:cNvPr id="170" name="Shape 170"/>
          <p:cNvSpPr/>
          <p:nvPr/>
        </p:nvSpPr>
        <p:spPr>
          <a:xfrm>
            <a:off x="7881846" y="241298"/>
            <a:ext cx="1014522" cy="2751408"/>
          </a:xfrm>
          <a:prstGeom prst="rect">
            <a:avLst/>
          </a:prstGeom>
          <a:solidFill>
            <a:srgbClr val="FFFFFF">
              <a:alpha val="30000"/>
            </a:srgbClr>
          </a:solidFill>
          <a:ln w="12700">
            <a:miter lim="400000"/>
          </a:ln>
        </p:spPr>
        <p:txBody>
          <a:bodyPr lIns="0" tIns="0" rIns="0" bIns="0" anchor="ctr"/>
          <a:lstStyle/>
          <a:p>
            <a:pPr lvl="0" algn="ctr">
              <a:defRPr>
                <a:solidFill>
                  <a:srgbClr val="FFFFFF"/>
                </a:solidFill>
              </a:defRPr>
            </a:pPr>
            <a:endParaRPr/>
          </a:p>
        </p:txBody>
      </p:sp>
      <p:sp>
        <p:nvSpPr>
          <p:cNvPr id="171" name="Shape 171"/>
          <p:cNvSpPr/>
          <p:nvPr/>
        </p:nvSpPr>
        <p:spPr>
          <a:xfrm>
            <a:off x="4803756" y="3118085"/>
            <a:ext cx="1578562" cy="1734212"/>
          </a:xfrm>
          <a:prstGeom prst="rect">
            <a:avLst/>
          </a:prstGeom>
          <a:solidFill>
            <a:srgbClr val="1D6295">
              <a:alpha val="60000"/>
            </a:srgbClr>
          </a:solidFill>
          <a:ln w="12700">
            <a:miter lim="400000"/>
          </a:ln>
        </p:spPr>
        <p:txBody>
          <a:bodyPr lIns="0" tIns="0" rIns="0" bIns="0" anchor="ctr"/>
          <a:lstStyle/>
          <a:p>
            <a:pPr lvl="0" algn="ctr">
              <a:defRPr>
                <a:solidFill>
                  <a:srgbClr val="FFFFFF"/>
                </a:solidFill>
              </a:defRPr>
            </a:pPr>
            <a:endParaRPr/>
          </a:p>
        </p:txBody>
      </p:sp>
      <p:sp>
        <p:nvSpPr>
          <p:cNvPr id="172" name="Shape 172"/>
          <p:cNvSpPr/>
          <p:nvPr/>
        </p:nvSpPr>
        <p:spPr>
          <a:xfrm>
            <a:off x="6502968" y="3118085"/>
            <a:ext cx="2405033" cy="1734212"/>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pic>
        <p:nvPicPr>
          <p:cNvPr id="173" name="image15.png"/>
          <p:cNvPicPr/>
          <p:nvPr/>
        </p:nvPicPr>
        <p:blipFill>
          <a:blip r:embed="rId2"/>
          <a:srcRect l="57210" t="3760" r="2694" b="49915"/>
          <a:stretch>
            <a:fillRect/>
          </a:stretch>
        </p:blipFill>
        <p:spPr>
          <a:xfrm>
            <a:off x="6811005" y="3241097"/>
            <a:ext cx="1788956" cy="148818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ctrTitle"/>
          </p:nvPr>
        </p:nvSpPr>
        <p:spPr>
          <a:xfrm>
            <a:off x="342900" y="3720103"/>
            <a:ext cx="5829300" cy="1097281"/>
          </a:xfrm>
          <a:prstGeom prst="rect">
            <a:avLst/>
          </a:prstGeom>
        </p:spPr>
        <p:txBody>
          <a:bodyPr lIns="91424" tIns="91424" rIns="91424" bIns="91424" anchor="t"/>
          <a:lstStyle/>
          <a:p>
            <a:pPr lvl="0" algn="l"/>
            <a:endParaRPr/>
          </a:p>
        </p:txBody>
      </p:sp>
      <p:sp>
        <p:nvSpPr>
          <p:cNvPr id="77" name="Shape 77"/>
          <p:cNvSpPr>
            <a:spLocks noGrp="1"/>
          </p:cNvSpPr>
          <p:nvPr>
            <p:ph type="subTitle" idx="1"/>
          </p:nvPr>
        </p:nvSpPr>
        <p:spPr>
          <a:xfrm>
            <a:off x="6457950" y="3720103"/>
            <a:ext cx="2400300" cy="1097281"/>
          </a:xfrm>
          <a:prstGeom prst="rect">
            <a:avLst/>
          </a:prstGeom>
        </p:spPr>
        <p:txBody>
          <a:bodyPr lIns="91424" tIns="91424" rIns="91424" bIns="91424" anchor="b"/>
          <a:lstStyle/>
          <a:p>
            <a:pPr lvl="0">
              <a:spcBef>
                <a:spcPts val="0"/>
              </a:spcBef>
            </a:pPr>
            <a:endParaRPr/>
          </a:p>
        </p:txBody>
      </p:sp>
      <p:pic>
        <p:nvPicPr>
          <p:cNvPr id="78" name="image2.jpg"/>
          <p:cNvPicPr/>
          <p:nvPr/>
        </p:nvPicPr>
        <p:blipFill>
          <a:blip r:embed="rId2"/>
          <a:stretch>
            <a:fillRect/>
          </a:stretch>
        </p:blipFill>
        <p:spPr>
          <a:xfrm>
            <a:off x="0" y="-111525"/>
            <a:ext cx="9144001" cy="5255027"/>
          </a:xfrm>
          <a:prstGeom prst="rect">
            <a:avLst/>
          </a:prstGeom>
          <a:ln w="12700">
            <a:miter lim="400000"/>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nvSpPr>
        <p:spPr>
          <a:xfrm>
            <a:off x="0" y="0"/>
            <a:ext cx="9144000" cy="3429000"/>
          </a:xfrm>
          <a:prstGeom prst="rect">
            <a:avLst/>
          </a:prstGeom>
          <a:solidFill>
            <a:srgbClr val="1482AC"/>
          </a:solidFill>
          <a:ln w="12700">
            <a:miter lim="400000"/>
          </a:ln>
        </p:spPr>
        <p:txBody>
          <a:bodyPr lIns="0" tIns="0" rIns="0" bIns="0"/>
          <a:lstStyle/>
          <a:p>
            <a:pPr lvl="0">
              <a:defRPr>
                <a:solidFill>
                  <a:srgbClr val="FFFFFF"/>
                </a:solidFill>
              </a:defRPr>
            </a:pPr>
            <a:endParaRPr/>
          </a:p>
        </p:txBody>
      </p:sp>
      <p:sp>
        <p:nvSpPr>
          <p:cNvPr id="176" name="Shape 176"/>
          <p:cNvSpPr/>
          <p:nvPr/>
        </p:nvSpPr>
        <p:spPr>
          <a:xfrm>
            <a:off x="0" y="-1"/>
            <a:ext cx="9144000" cy="3429001"/>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90"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90"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0" tIns="0" rIns="0" bIns="0"/>
          <a:lstStyle/>
          <a:p>
            <a:pPr lvl="0">
              <a:defRPr>
                <a:solidFill>
                  <a:srgbClr val="FFFFFF"/>
                </a:solidFill>
              </a:defRPr>
            </a:pPr>
            <a:endParaRPr/>
          </a:p>
        </p:txBody>
      </p:sp>
      <p:sp>
        <p:nvSpPr>
          <p:cNvPr id="177" name="Shape 177"/>
          <p:cNvSpPr/>
          <p:nvPr/>
        </p:nvSpPr>
        <p:spPr>
          <a:xfrm flipV="1">
            <a:off x="6290131" y="3948079"/>
            <a:ext cx="1" cy="68580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sp>
        <p:nvSpPr>
          <p:cNvPr id="178" name="Shape 178"/>
          <p:cNvSpPr/>
          <p:nvPr/>
        </p:nvSpPr>
        <p:spPr>
          <a:xfrm>
            <a:off x="0" y="0"/>
            <a:ext cx="9144000" cy="5143500"/>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sp>
        <p:nvSpPr>
          <p:cNvPr id="179" name="Shape 179"/>
          <p:cNvSpPr/>
          <p:nvPr/>
        </p:nvSpPr>
        <p:spPr>
          <a:xfrm>
            <a:off x="0" y="3419976"/>
            <a:ext cx="9144000" cy="1723525"/>
          </a:xfrm>
          <a:prstGeom prst="rect">
            <a:avLst/>
          </a:prstGeom>
          <a:solidFill>
            <a:srgbClr val="1CADE4"/>
          </a:solidFill>
          <a:ln w="12700">
            <a:miter lim="400000"/>
          </a:ln>
        </p:spPr>
        <p:txBody>
          <a:bodyPr lIns="0" tIns="0" rIns="0" bIns="0" anchor="ctr"/>
          <a:lstStyle/>
          <a:p>
            <a:pPr lvl="0" algn="ctr" defTabSz="914400">
              <a:defRPr>
                <a:solidFill>
                  <a:srgbClr val="FFFFFF"/>
                </a:solidFill>
              </a:defRPr>
            </a:pPr>
            <a:endParaRPr/>
          </a:p>
        </p:txBody>
      </p:sp>
      <p:sp>
        <p:nvSpPr>
          <p:cNvPr id="180" name="Shape 180"/>
          <p:cNvSpPr>
            <a:spLocks noGrp="1"/>
          </p:cNvSpPr>
          <p:nvPr>
            <p:ph type="title"/>
          </p:nvPr>
        </p:nvSpPr>
        <p:spPr>
          <a:xfrm>
            <a:off x="342900" y="3720101"/>
            <a:ext cx="5829300" cy="1097282"/>
          </a:xfrm>
          <a:prstGeom prst="rect">
            <a:avLst/>
          </a:prstGeom>
        </p:spPr>
        <p:txBody>
          <a:bodyPr lIns="45719" tIns="45719" rIns="45719" bIns="45719" anchor="ctr"/>
          <a:lstStyle>
            <a:lvl1pPr algn="r" defTabSz="740663">
              <a:defRPr sz="4050" spc="162">
                <a:solidFill>
                  <a:srgbClr val="FFFFFF"/>
                </a:solidFill>
              </a:defRPr>
            </a:lvl1pPr>
          </a:lstStyle>
          <a:p>
            <a:pPr lvl="0">
              <a:defRPr sz="1800" cap="none" spc="0">
                <a:solidFill>
                  <a:srgbClr val="000000"/>
                </a:solidFill>
              </a:defRPr>
            </a:pPr>
            <a:r>
              <a:rPr sz="4050" cap="all" spc="162">
                <a:solidFill>
                  <a:srgbClr val="FFFFFF"/>
                </a:solidFill>
              </a:rPr>
              <a:t>BASAL CELL CARCINOMA</a:t>
            </a:r>
          </a:p>
        </p:txBody>
      </p:sp>
      <p:sp>
        <p:nvSpPr>
          <p:cNvPr id="181" name="Shape 181"/>
          <p:cNvSpPr>
            <a:spLocks noGrp="1"/>
          </p:cNvSpPr>
          <p:nvPr>
            <p:ph type="body" idx="1"/>
          </p:nvPr>
        </p:nvSpPr>
        <p:spPr>
          <a:xfrm>
            <a:off x="6457950" y="3720101"/>
            <a:ext cx="2400300" cy="1097282"/>
          </a:xfrm>
          <a:prstGeom prst="rect">
            <a:avLst/>
          </a:prstGeom>
        </p:spPr>
        <p:txBody>
          <a:bodyPr lIns="45719" tIns="45719" rIns="45719" bIns="45719" anchor="ctr"/>
          <a:lstStyle>
            <a:lvl1pPr marL="0" indent="0" defTabSz="914400">
              <a:lnSpc>
                <a:spcPct val="100000"/>
              </a:lnSpc>
              <a:spcBef>
                <a:spcPts val="200"/>
              </a:spcBef>
              <a:buSzTx/>
              <a:buNone/>
              <a:defRPr sz="1800">
                <a:solidFill>
                  <a:srgbClr val="FFFFFF"/>
                </a:solidFill>
              </a:defRPr>
            </a:lvl1pPr>
          </a:lstStyle>
          <a:p>
            <a:pPr lvl="0">
              <a:defRPr>
                <a:solidFill>
                  <a:srgbClr val="000000"/>
                </a:solidFill>
              </a:defRPr>
            </a:pPr>
            <a:r>
              <a:rPr>
                <a:solidFill>
                  <a:srgbClr val="FFFFFF"/>
                </a:solidFill>
              </a:rPr>
              <a:t>SUPERFICIAL BASAL CELL CARCINOMA</a:t>
            </a:r>
          </a:p>
        </p:txBody>
      </p:sp>
      <p:pic>
        <p:nvPicPr>
          <p:cNvPr id="182" name="image16.jpg"/>
          <p:cNvPicPr/>
          <p:nvPr/>
        </p:nvPicPr>
        <p:blipFill>
          <a:blip r:embed="rId2"/>
          <a:srcRect l="7257" r="21960"/>
          <a:stretch>
            <a:fillRect/>
          </a:stretch>
        </p:blipFill>
        <p:spPr>
          <a:xfrm>
            <a:off x="20" y="9"/>
            <a:ext cx="3498687" cy="3299316"/>
          </a:xfrm>
          <a:prstGeom prst="rect">
            <a:avLst/>
          </a:prstGeom>
          <a:ln w="12700">
            <a:miter lim="400000"/>
          </a:ln>
        </p:spPr>
      </p:pic>
      <p:pic>
        <p:nvPicPr>
          <p:cNvPr id="183" name="image17.jpg"/>
          <p:cNvPicPr/>
          <p:nvPr/>
        </p:nvPicPr>
        <p:blipFill>
          <a:blip r:embed="rId3"/>
          <a:srcRect t="10363" r="3" b="8"/>
          <a:stretch>
            <a:fillRect/>
          </a:stretch>
        </p:blipFill>
        <p:spPr>
          <a:xfrm>
            <a:off x="3632198" y="10"/>
            <a:ext cx="5514650" cy="3299315"/>
          </a:xfrm>
          <a:prstGeom prst="rect">
            <a:avLst/>
          </a:prstGeom>
          <a:ln w="12700">
            <a:miter lim="400000"/>
          </a:ln>
        </p:spPr>
      </p:pic>
      <p:sp>
        <p:nvSpPr>
          <p:cNvPr id="184" name="Shape 184"/>
          <p:cNvSpPr/>
          <p:nvPr/>
        </p:nvSpPr>
        <p:spPr>
          <a:xfrm flipV="1">
            <a:off x="6290131" y="3948079"/>
            <a:ext cx="1" cy="685801"/>
          </a:xfrm>
          <a:prstGeom prst="line">
            <a:avLst/>
          </a:prstGeom>
          <a:ln w="19050">
            <a:solidFill>
              <a:srgbClr val="FFFFFF"/>
            </a:solidFill>
          </a:ln>
        </p:spPr>
        <p:txBody>
          <a:bodyPr lIns="0" tIns="0" rIns="0" bIns="0"/>
          <a:lstStyle/>
          <a:p>
            <a:pPr lvl="0">
              <a:defRPr sz="1200">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1000"/>
                                  </p:stCondLst>
                                  <p:iterate>
                                    <p:tmAbs val="0"/>
                                  </p:iterate>
                                  <p:childTnLst>
                                    <p:set>
                                      <p:cBhvr>
                                        <p:cTn id="6" fill="hold"/>
                                        <p:tgtEl>
                                          <p:spTgt spid="180"/>
                                        </p:tgtEl>
                                        <p:attrNameLst>
                                          <p:attrName>style.visibility</p:attrName>
                                        </p:attrNameLst>
                                      </p:cBhvr>
                                      <p:to>
                                        <p:strVal val="visible"/>
                                      </p:to>
                                    </p:set>
                                    <p:animEffect transition="in" filter="fade">
                                      <p:cBhvr>
                                        <p:cTn id="7" dur="7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p:nvPr/>
        </p:nvSpPr>
        <p:spPr>
          <a:xfrm>
            <a:off x="0" y="0"/>
            <a:ext cx="9144000" cy="3429000"/>
          </a:xfrm>
          <a:prstGeom prst="rect">
            <a:avLst/>
          </a:prstGeom>
          <a:solidFill>
            <a:srgbClr val="1482AC"/>
          </a:solidFill>
          <a:ln w="12700">
            <a:miter lim="400000"/>
          </a:ln>
        </p:spPr>
        <p:txBody>
          <a:bodyPr lIns="0" tIns="0" rIns="0" bIns="0"/>
          <a:lstStyle/>
          <a:p>
            <a:pPr lvl="0">
              <a:defRPr>
                <a:solidFill>
                  <a:srgbClr val="FFFFFF"/>
                </a:solidFill>
              </a:defRPr>
            </a:pPr>
            <a:endParaRPr/>
          </a:p>
        </p:txBody>
      </p:sp>
      <p:sp>
        <p:nvSpPr>
          <p:cNvPr id="187" name="Shape 187"/>
          <p:cNvSpPr/>
          <p:nvPr/>
        </p:nvSpPr>
        <p:spPr>
          <a:xfrm>
            <a:off x="0" y="-1"/>
            <a:ext cx="9144000" cy="3429001"/>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90"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90"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0" tIns="0" rIns="0" bIns="0"/>
          <a:lstStyle/>
          <a:p>
            <a:pPr lvl="0">
              <a:defRPr>
                <a:solidFill>
                  <a:srgbClr val="FFFFFF"/>
                </a:solidFill>
              </a:defRPr>
            </a:pPr>
            <a:endParaRPr/>
          </a:p>
        </p:txBody>
      </p:sp>
      <p:sp>
        <p:nvSpPr>
          <p:cNvPr id="188" name="Shape 188"/>
          <p:cNvSpPr/>
          <p:nvPr/>
        </p:nvSpPr>
        <p:spPr>
          <a:xfrm flipV="1">
            <a:off x="6290131" y="3948079"/>
            <a:ext cx="1" cy="68580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sp>
        <p:nvSpPr>
          <p:cNvPr id="189" name="Shape 189"/>
          <p:cNvSpPr/>
          <p:nvPr/>
        </p:nvSpPr>
        <p:spPr>
          <a:xfrm>
            <a:off x="-1" y="0"/>
            <a:ext cx="9141546" cy="5144231"/>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sp>
        <p:nvSpPr>
          <p:cNvPr id="190" name="Shape 190"/>
          <p:cNvSpPr/>
          <p:nvPr/>
        </p:nvSpPr>
        <p:spPr>
          <a:xfrm>
            <a:off x="0" y="0"/>
            <a:ext cx="4101411"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191" name="Shape 191"/>
          <p:cNvSpPr>
            <a:spLocks noGrp="1"/>
          </p:cNvSpPr>
          <p:nvPr>
            <p:ph type="title"/>
          </p:nvPr>
        </p:nvSpPr>
        <p:spPr>
          <a:xfrm>
            <a:off x="475707" y="480059"/>
            <a:ext cx="3156493" cy="2276144"/>
          </a:xfrm>
          <a:prstGeom prst="rect">
            <a:avLst/>
          </a:prstGeom>
        </p:spPr>
        <p:txBody>
          <a:bodyPr lIns="45719" tIns="45719" rIns="45719" bIns="45719" anchor="b"/>
          <a:lstStyle>
            <a:lvl1pPr algn="r" defTabSz="914400">
              <a:defRPr sz="3300" spc="200">
                <a:solidFill>
                  <a:srgbClr val="FFFFFF"/>
                </a:solidFill>
              </a:defRPr>
            </a:lvl1pPr>
          </a:lstStyle>
          <a:p>
            <a:pPr lvl="0">
              <a:defRPr sz="1800" cap="none" spc="0">
                <a:solidFill>
                  <a:srgbClr val="000000"/>
                </a:solidFill>
              </a:defRPr>
            </a:pPr>
            <a:r>
              <a:rPr sz="3300" cap="all" spc="200">
                <a:solidFill>
                  <a:srgbClr val="FFFFFF"/>
                </a:solidFill>
              </a:rPr>
              <a:t>NEVUS SEBACEOUS OF JADASSOHN</a:t>
            </a:r>
          </a:p>
        </p:txBody>
      </p:sp>
      <p:sp>
        <p:nvSpPr>
          <p:cNvPr id="192" name="Shape 192"/>
          <p:cNvSpPr/>
          <p:nvPr/>
        </p:nvSpPr>
        <p:spPr>
          <a:xfrm>
            <a:off x="590008" y="2823984"/>
            <a:ext cx="2948941" cy="1"/>
          </a:xfrm>
          <a:prstGeom prst="line">
            <a:avLst/>
          </a:prstGeom>
          <a:ln w="19050">
            <a:solidFill>
              <a:srgbClr val="D2EFFA"/>
            </a:solidFill>
          </a:ln>
        </p:spPr>
        <p:txBody>
          <a:bodyPr lIns="0" tIns="0" rIns="0" bIns="0"/>
          <a:lstStyle/>
          <a:p>
            <a:pPr lvl="0">
              <a:defRPr sz="1200">
                <a:latin typeface="+mj-lt"/>
                <a:ea typeface="+mj-ea"/>
                <a:cs typeface="+mj-cs"/>
                <a:sym typeface="Helvetica"/>
              </a:defRPr>
            </a:pPr>
            <a:endParaRPr/>
          </a:p>
        </p:txBody>
      </p:sp>
      <p:pic>
        <p:nvPicPr>
          <p:cNvPr id="193" name="image18.jpg" descr="A close-up of a person's head&#10;&#10;Description automatically generated"/>
          <p:cNvPicPr/>
          <p:nvPr/>
        </p:nvPicPr>
        <p:blipFill>
          <a:blip r:embed="rId2"/>
          <a:stretch>
            <a:fillRect/>
          </a:stretch>
        </p:blipFill>
        <p:spPr>
          <a:xfrm>
            <a:off x="4572000" y="1036640"/>
            <a:ext cx="4094603" cy="307095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0" y="0"/>
            <a:ext cx="9144000" cy="3429000"/>
          </a:xfrm>
          <a:prstGeom prst="rect">
            <a:avLst/>
          </a:prstGeom>
          <a:solidFill>
            <a:srgbClr val="1482AC"/>
          </a:solidFill>
          <a:ln w="12700">
            <a:miter lim="400000"/>
          </a:ln>
        </p:spPr>
        <p:txBody>
          <a:bodyPr lIns="0" tIns="0" rIns="0" bIns="0"/>
          <a:lstStyle/>
          <a:p>
            <a:pPr lvl="0">
              <a:defRPr>
                <a:solidFill>
                  <a:srgbClr val="FFFFFF"/>
                </a:solidFill>
              </a:defRPr>
            </a:pPr>
            <a:endParaRPr/>
          </a:p>
        </p:txBody>
      </p:sp>
      <p:sp>
        <p:nvSpPr>
          <p:cNvPr id="196" name="Shape 196"/>
          <p:cNvSpPr/>
          <p:nvPr/>
        </p:nvSpPr>
        <p:spPr>
          <a:xfrm>
            <a:off x="0" y="-1"/>
            <a:ext cx="9144000" cy="3429001"/>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90"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90"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0" tIns="0" rIns="0" bIns="0"/>
          <a:lstStyle/>
          <a:p>
            <a:pPr lvl="0">
              <a:defRPr>
                <a:solidFill>
                  <a:srgbClr val="FFFFFF"/>
                </a:solidFill>
              </a:defRPr>
            </a:pPr>
            <a:endParaRPr/>
          </a:p>
        </p:txBody>
      </p:sp>
      <p:sp>
        <p:nvSpPr>
          <p:cNvPr id="197" name="Shape 197"/>
          <p:cNvSpPr/>
          <p:nvPr/>
        </p:nvSpPr>
        <p:spPr>
          <a:xfrm flipV="1">
            <a:off x="6290131" y="3948079"/>
            <a:ext cx="1" cy="68580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sp>
        <p:nvSpPr>
          <p:cNvPr id="198" name="Shape 198"/>
          <p:cNvSpPr/>
          <p:nvPr/>
        </p:nvSpPr>
        <p:spPr>
          <a:xfrm>
            <a:off x="-1" y="0"/>
            <a:ext cx="9141546" cy="5144231"/>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sp>
        <p:nvSpPr>
          <p:cNvPr id="199" name="Shape 199"/>
          <p:cNvSpPr/>
          <p:nvPr/>
        </p:nvSpPr>
        <p:spPr>
          <a:xfrm>
            <a:off x="-1" y="0"/>
            <a:ext cx="2974602"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200" name="Shape 200"/>
          <p:cNvSpPr>
            <a:spLocks noGrp="1"/>
          </p:cNvSpPr>
          <p:nvPr>
            <p:ph type="title"/>
          </p:nvPr>
        </p:nvSpPr>
        <p:spPr>
          <a:xfrm>
            <a:off x="342900" y="480059"/>
            <a:ext cx="2389437" cy="2276144"/>
          </a:xfrm>
          <a:prstGeom prst="rect">
            <a:avLst/>
          </a:prstGeom>
        </p:spPr>
        <p:txBody>
          <a:bodyPr lIns="45719" tIns="45719" rIns="45719" bIns="45719" anchor="b"/>
          <a:lstStyle/>
          <a:p>
            <a:pPr lvl="0" algn="r" defTabSz="914400">
              <a:defRPr sz="1800" cap="none" spc="0">
                <a:solidFill>
                  <a:srgbClr val="000000"/>
                </a:solidFill>
              </a:defRPr>
            </a:pPr>
            <a:r>
              <a:rPr sz="3300" cap="all" spc="200">
                <a:solidFill>
                  <a:srgbClr val="FFFFFF"/>
                </a:solidFill>
              </a:rPr>
              <a:t>SQUAMOUS CELL </a:t>
            </a:r>
            <a:br>
              <a:rPr sz="3300" cap="all" spc="200">
                <a:solidFill>
                  <a:srgbClr val="FFFFFF"/>
                </a:solidFill>
              </a:rPr>
            </a:br>
            <a:r>
              <a:rPr sz="3300" cap="all" spc="200">
                <a:solidFill>
                  <a:srgbClr val="FFFFFF"/>
                </a:solidFill>
              </a:rPr>
              <a:t>CARCINOMA</a:t>
            </a:r>
          </a:p>
        </p:txBody>
      </p:sp>
      <p:sp>
        <p:nvSpPr>
          <p:cNvPr id="201" name="Shape 201"/>
          <p:cNvSpPr/>
          <p:nvPr/>
        </p:nvSpPr>
        <p:spPr>
          <a:xfrm>
            <a:off x="576561" y="2823984"/>
            <a:ext cx="2125980" cy="1"/>
          </a:xfrm>
          <a:prstGeom prst="line">
            <a:avLst/>
          </a:prstGeom>
          <a:ln w="19050">
            <a:solidFill>
              <a:srgbClr val="FFFFFF"/>
            </a:solidFill>
          </a:ln>
        </p:spPr>
        <p:txBody>
          <a:bodyPr lIns="0" tIns="0" rIns="0" bIns="0"/>
          <a:lstStyle/>
          <a:p>
            <a:pPr lvl="0">
              <a:defRPr sz="1200">
                <a:latin typeface="+mj-lt"/>
                <a:ea typeface="+mj-ea"/>
                <a:cs typeface="+mj-cs"/>
                <a:sym typeface="Helvetica"/>
              </a:defRPr>
            </a:pPr>
            <a:endParaRPr/>
          </a:p>
        </p:txBody>
      </p:sp>
      <p:pic>
        <p:nvPicPr>
          <p:cNvPr id="202" name="image19.jpg" descr="Close-up of a horse's eye&#10;&#10;Description automatically generated"/>
          <p:cNvPicPr/>
          <p:nvPr/>
        </p:nvPicPr>
        <p:blipFill>
          <a:blip r:embed="rId2"/>
          <a:stretch>
            <a:fillRect/>
          </a:stretch>
        </p:blipFill>
        <p:spPr>
          <a:xfrm>
            <a:off x="3204866" y="1540988"/>
            <a:ext cx="2744336" cy="2058251"/>
          </a:xfrm>
          <a:prstGeom prst="rect">
            <a:avLst/>
          </a:prstGeom>
          <a:ln w="12700">
            <a:miter lim="400000"/>
          </a:ln>
        </p:spPr>
      </p:pic>
      <p:sp>
        <p:nvSpPr>
          <p:cNvPr id="203" name="Shape 203"/>
          <p:cNvSpPr/>
          <p:nvPr/>
        </p:nvSpPr>
        <p:spPr>
          <a:xfrm flipH="1">
            <a:off x="6071346" y="1472834"/>
            <a:ext cx="1" cy="219456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pic>
        <p:nvPicPr>
          <p:cNvPr id="204" name="image20.png"/>
          <p:cNvPicPr/>
          <p:nvPr/>
        </p:nvPicPr>
        <p:blipFill>
          <a:blip r:embed="rId3"/>
          <a:stretch>
            <a:fillRect/>
          </a:stretch>
        </p:blipFill>
        <p:spPr>
          <a:xfrm>
            <a:off x="6190500" y="747913"/>
            <a:ext cx="2733301" cy="364440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0" y="0"/>
            <a:ext cx="9144000" cy="3429000"/>
          </a:xfrm>
          <a:prstGeom prst="rect">
            <a:avLst/>
          </a:prstGeom>
          <a:solidFill>
            <a:srgbClr val="1482AC"/>
          </a:solidFill>
          <a:ln w="12700">
            <a:miter lim="400000"/>
          </a:ln>
        </p:spPr>
        <p:txBody>
          <a:bodyPr lIns="0" tIns="0" rIns="0" bIns="0"/>
          <a:lstStyle/>
          <a:p>
            <a:pPr lvl="0">
              <a:defRPr>
                <a:solidFill>
                  <a:srgbClr val="FFFFFF"/>
                </a:solidFill>
              </a:defRPr>
            </a:pPr>
            <a:endParaRPr/>
          </a:p>
        </p:txBody>
      </p:sp>
      <p:sp>
        <p:nvSpPr>
          <p:cNvPr id="207" name="Shape 207"/>
          <p:cNvSpPr/>
          <p:nvPr/>
        </p:nvSpPr>
        <p:spPr>
          <a:xfrm>
            <a:off x="0" y="-1"/>
            <a:ext cx="9144000" cy="3429001"/>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90"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90"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0" tIns="0" rIns="0" bIns="0"/>
          <a:lstStyle/>
          <a:p>
            <a:pPr lvl="0">
              <a:defRPr>
                <a:solidFill>
                  <a:srgbClr val="FFFFFF"/>
                </a:solidFill>
              </a:defRPr>
            </a:pPr>
            <a:endParaRPr/>
          </a:p>
        </p:txBody>
      </p:sp>
      <p:sp>
        <p:nvSpPr>
          <p:cNvPr id="208" name="Shape 208"/>
          <p:cNvSpPr/>
          <p:nvPr/>
        </p:nvSpPr>
        <p:spPr>
          <a:xfrm flipV="1">
            <a:off x="6290131" y="3948079"/>
            <a:ext cx="1" cy="68580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sp>
        <p:nvSpPr>
          <p:cNvPr id="209" name="Shape 209"/>
          <p:cNvSpPr/>
          <p:nvPr/>
        </p:nvSpPr>
        <p:spPr>
          <a:xfrm>
            <a:off x="-1" y="0"/>
            <a:ext cx="9141546" cy="5144231"/>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sp>
        <p:nvSpPr>
          <p:cNvPr id="210" name="Shape 210"/>
          <p:cNvSpPr/>
          <p:nvPr/>
        </p:nvSpPr>
        <p:spPr>
          <a:xfrm>
            <a:off x="-1" y="0"/>
            <a:ext cx="2974602"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211" name="Shape 211"/>
          <p:cNvSpPr>
            <a:spLocks noGrp="1"/>
          </p:cNvSpPr>
          <p:nvPr>
            <p:ph type="title"/>
          </p:nvPr>
        </p:nvSpPr>
        <p:spPr>
          <a:xfrm>
            <a:off x="342900" y="480059"/>
            <a:ext cx="2389437" cy="2276144"/>
          </a:xfrm>
          <a:prstGeom prst="rect">
            <a:avLst/>
          </a:prstGeom>
        </p:spPr>
        <p:txBody>
          <a:bodyPr lIns="45719" tIns="45719" rIns="45719" bIns="45719" anchor="b"/>
          <a:lstStyle>
            <a:lvl1pPr algn="r" defTabSz="896111">
              <a:defRPr sz="3234" spc="196">
                <a:solidFill>
                  <a:srgbClr val="FFFFFF"/>
                </a:solidFill>
              </a:defRPr>
            </a:lvl1pPr>
          </a:lstStyle>
          <a:p>
            <a:pPr lvl="0">
              <a:defRPr sz="1800" cap="none" spc="0">
                <a:solidFill>
                  <a:srgbClr val="000000"/>
                </a:solidFill>
              </a:defRPr>
            </a:pPr>
            <a:r>
              <a:rPr sz="3234" cap="all" spc="196">
                <a:solidFill>
                  <a:srgbClr val="FFFFFF"/>
                </a:solidFill>
              </a:rPr>
              <a:t>Abcde’S OF mELANOMA – Resources &amp; Tools</a:t>
            </a:r>
          </a:p>
        </p:txBody>
      </p:sp>
      <p:sp>
        <p:nvSpPr>
          <p:cNvPr id="212" name="Shape 212"/>
          <p:cNvSpPr>
            <a:spLocks noGrp="1"/>
          </p:cNvSpPr>
          <p:nvPr>
            <p:ph type="body" idx="1"/>
          </p:nvPr>
        </p:nvSpPr>
        <p:spPr>
          <a:xfrm>
            <a:off x="479189" y="2887154"/>
            <a:ext cx="2253148" cy="1769562"/>
          </a:xfrm>
          <a:prstGeom prst="rect">
            <a:avLst/>
          </a:prstGeom>
        </p:spPr>
        <p:txBody>
          <a:bodyPr lIns="45719" tIns="45719" rIns="45719" bIns="45719"/>
          <a:lstStyle>
            <a:lvl1pPr marL="0" indent="0" algn="r" defTabSz="914400">
              <a:lnSpc>
                <a:spcPct val="100000"/>
              </a:lnSpc>
              <a:spcBef>
                <a:spcPts val="200"/>
              </a:spcBef>
              <a:buSzTx/>
              <a:buNone/>
              <a:defRPr sz="1200" b="1">
                <a:solidFill>
                  <a:srgbClr val="FFFFFF"/>
                </a:solidFill>
              </a:defRPr>
            </a:lvl1pPr>
          </a:lstStyle>
          <a:p>
            <a:pPr lvl="0">
              <a:defRPr sz="1800" b="0">
                <a:solidFill>
                  <a:srgbClr val="000000"/>
                </a:solidFill>
              </a:defRPr>
            </a:pPr>
            <a:r>
              <a:rPr sz="1200" b="1">
                <a:solidFill>
                  <a:srgbClr val="FFFFFF"/>
                </a:solidFill>
              </a:rPr>
              <a:t>What to look for:</a:t>
            </a:r>
          </a:p>
        </p:txBody>
      </p:sp>
      <p:sp>
        <p:nvSpPr>
          <p:cNvPr id="213" name="Shape 213"/>
          <p:cNvSpPr/>
          <p:nvPr/>
        </p:nvSpPr>
        <p:spPr>
          <a:xfrm>
            <a:off x="576561" y="2823984"/>
            <a:ext cx="2125980" cy="1"/>
          </a:xfrm>
          <a:prstGeom prst="line">
            <a:avLst/>
          </a:prstGeom>
          <a:ln w="19050">
            <a:solidFill>
              <a:srgbClr val="FFFFFF"/>
            </a:solidFill>
          </a:ln>
        </p:spPr>
        <p:txBody>
          <a:bodyPr lIns="0" tIns="0" rIns="0" bIns="0"/>
          <a:lstStyle/>
          <a:p>
            <a:pPr lvl="0">
              <a:defRPr sz="1200">
                <a:latin typeface="+mj-lt"/>
                <a:ea typeface="+mj-ea"/>
                <a:cs typeface="+mj-cs"/>
                <a:sym typeface="Helvetica"/>
              </a:defRPr>
            </a:pPr>
            <a:endParaRPr/>
          </a:p>
        </p:txBody>
      </p:sp>
      <p:pic>
        <p:nvPicPr>
          <p:cNvPr id="214" name="image21.jpg" descr="A close-up of a skin disease&#10;&#10;Description automatically generated"/>
          <p:cNvPicPr/>
          <p:nvPr/>
        </p:nvPicPr>
        <p:blipFill>
          <a:blip r:embed="rId2"/>
          <a:stretch>
            <a:fillRect/>
          </a:stretch>
        </p:blipFill>
        <p:spPr>
          <a:xfrm>
            <a:off x="3204866" y="1654193"/>
            <a:ext cx="2744336" cy="1831843"/>
          </a:xfrm>
          <a:prstGeom prst="rect">
            <a:avLst/>
          </a:prstGeom>
          <a:ln w="12700">
            <a:miter lim="400000"/>
          </a:ln>
        </p:spPr>
      </p:pic>
      <p:sp>
        <p:nvSpPr>
          <p:cNvPr id="215" name="Shape 215"/>
          <p:cNvSpPr/>
          <p:nvPr/>
        </p:nvSpPr>
        <p:spPr>
          <a:xfrm flipH="1">
            <a:off x="6071346" y="1472834"/>
            <a:ext cx="1" cy="219456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pic>
        <p:nvPicPr>
          <p:cNvPr id="216" name="image22.jpg" descr="A close-up of a black spot on a skin&#10;&#10;Description automatically generated"/>
          <p:cNvPicPr/>
          <p:nvPr/>
        </p:nvPicPr>
        <p:blipFill>
          <a:blip r:embed="rId3"/>
          <a:stretch>
            <a:fillRect/>
          </a:stretch>
        </p:blipFill>
        <p:spPr>
          <a:xfrm>
            <a:off x="6190500" y="943149"/>
            <a:ext cx="2733301" cy="3253929"/>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xfrm>
            <a:off x="2400250" y="575950"/>
            <a:ext cx="6321601" cy="635401"/>
          </a:xfrm>
          <a:prstGeom prst="rect">
            <a:avLst/>
          </a:prstGeom>
        </p:spPr>
        <p:txBody>
          <a:bodyPr/>
          <a:lstStyle>
            <a:lvl1pPr algn="ctr">
              <a:defRPr sz="2900" b="1" u="sng" spc="0"/>
            </a:lvl1pPr>
          </a:lstStyle>
          <a:p>
            <a:pPr lvl="0">
              <a:defRPr sz="1800" b="0" u="none" cap="none">
                <a:solidFill>
                  <a:srgbClr val="000000"/>
                </a:solidFill>
              </a:defRPr>
            </a:pPr>
            <a:r>
              <a:rPr sz="2900" b="1" u="sng" cap="all">
                <a:solidFill>
                  <a:srgbClr val="0D0D0D"/>
                </a:solidFill>
              </a:rPr>
              <a:t>MELANOMA</a:t>
            </a:r>
          </a:p>
        </p:txBody>
      </p:sp>
      <p:sp>
        <p:nvSpPr>
          <p:cNvPr id="219" name="Shape 219"/>
          <p:cNvSpPr>
            <a:spLocks noGrp="1"/>
          </p:cNvSpPr>
          <p:nvPr>
            <p:ph type="body" idx="1"/>
          </p:nvPr>
        </p:nvSpPr>
        <p:spPr>
          <a:xfrm>
            <a:off x="2410111" y="1595776"/>
            <a:ext cx="6321602" cy="3002401"/>
          </a:xfrm>
          <a:prstGeom prst="rect">
            <a:avLst/>
          </a:prstGeom>
        </p:spPr>
        <p:txBody>
          <a:bodyPr/>
          <a:lstStyle/>
          <a:p>
            <a:pPr marL="0" lvl="0" indent="0">
              <a:spcBef>
                <a:spcPts val="1200"/>
              </a:spcBef>
              <a:buSzTx/>
              <a:buNone/>
            </a:pPr>
            <a:endParaRPr/>
          </a:p>
        </p:txBody>
      </p:sp>
      <p:pic>
        <p:nvPicPr>
          <p:cNvPr id="220" name="image23.jpg"/>
          <p:cNvPicPr/>
          <p:nvPr/>
        </p:nvPicPr>
        <p:blipFill>
          <a:blip r:embed="rId2"/>
          <a:stretch>
            <a:fillRect/>
          </a:stretch>
        </p:blipFill>
        <p:spPr>
          <a:xfrm>
            <a:off x="0" y="0"/>
            <a:ext cx="9144000" cy="5143502"/>
          </a:xfrm>
          <a:prstGeom prst="rect">
            <a:avLst/>
          </a:prstGeom>
          <a:ln w="12700">
            <a:miter lim="400000"/>
          </a:ln>
        </p:spPr>
      </p:pic>
      <p:grpSp>
        <p:nvGrpSpPr>
          <p:cNvPr id="223" name="Group 223"/>
          <p:cNvGrpSpPr/>
          <p:nvPr/>
        </p:nvGrpSpPr>
        <p:grpSpPr>
          <a:xfrm>
            <a:off x="1663679" y="2337468"/>
            <a:ext cx="1492867" cy="1196050"/>
            <a:chOff x="0" y="0"/>
            <a:chExt cx="1492866" cy="1196049"/>
          </a:xfrm>
        </p:grpSpPr>
        <p:sp>
          <p:nvSpPr>
            <p:cNvPr id="221" name="Shape 221"/>
            <p:cNvSpPr/>
            <p:nvPr/>
          </p:nvSpPr>
          <p:spPr>
            <a:xfrm>
              <a:off x="-1" y="0"/>
              <a:ext cx="1492868" cy="119605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3664"/>
                    <a:pt x="20462" y="16411"/>
                    <a:pt x="18437" y="18437"/>
                  </a:cubicBezTo>
                  <a:lnTo>
                    <a:pt x="21600" y="18437"/>
                  </a:lnTo>
                  <a:lnTo>
                    <a:pt x="21600" y="21600"/>
                  </a:lnTo>
                  <a:close/>
                </a:path>
              </a:pathLst>
            </a:custGeom>
            <a:solidFill>
              <a:srgbClr val="1CADE4"/>
            </a:solidFill>
            <a:ln w="25400" cap="flat">
              <a:solidFill>
                <a:srgbClr val="0C4960"/>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222" name="Shape 222"/>
            <p:cNvSpPr/>
            <p:nvPr/>
          </p:nvSpPr>
          <p:spPr>
            <a:xfrm>
              <a:off x="218624" y="399904"/>
              <a:ext cx="1055617" cy="396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200" b="1">
                  <a:ln w="10160">
                    <a:solidFill>
                      <a:srgbClr val="3E8853"/>
                    </a:solidFill>
                  </a:ln>
                  <a:solidFill>
                    <a:srgbClr val="FFFFFF"/>
                  </a:solidFill>
                  <a:effectLst>
                    <a:outerShdw blurRad="38100" dist="22860" dir="5400000" rotWithShape="0">
                      <a:srgbClr val="000000">
                        <a:alpha val="30000"/>
                      </a:srgbClr>
                    </a:outerShdw>
                  </a:effectLst>
                </a:defRPr>
              </a:lvl1pPr>
            </a:lstStyle>
            <a:p>
              <a:pPr lvl="0">
                <a:defRPr sz="1800" b="0">
                  <a:ln w="9525">
                    <a:noFill/>
                  </a:ln>
                  <a:solidFill>
                    <a:srgbClr val="000000"/>
                  </a:solidFill>
                  <a:effectLst/>
                </a:defRPr>
              </a:pPr>
              <a:r>
                <a:rPr sz="2200" b="1">
                  <a:ln w="10160">
                    <a:solidFill>
                      <a:srgbClr val="3E8853"/>
                    </a:solidFill>
                  </a:ln>
                  <a:solidFill>
                    <a:srgbClr val="FFFFFF"/>
                  </a:solidFill>
                  <a:effectLst>
                    <a:outerShdw blurRad="38100" dist="22860" dir="5400000" rotWithShape="0">
                      <a:srgbClr val="000000">
                        <a:alpha val="30000"/>
                      </a:srgbClr>
                    </a:outerShdw>
                  </a:effectLst>
                </a:rPr>
                <a:t>OUCH!</a:t>
              </a: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5778393" y="482600"/>
            <a:ext cx="2923768" cy="4534435"/>
          </a:xfrm>
          <a:prstGeom prst="rect">
            <a:avLst/>
          </a:prstGeom>
        </p:spPr>
        <p:txBody>
          <a:bodyPr lIns="45719" tIns="45719" rIns="45719" bIns="45719" anchor="ctr"/>
          <a:lstStyle/>
          <a:p>
            <a:pPr lvl="0" defTabSz="914400">
              <a:defRPr sz="1800" cap="none" spc="0">
                <a:solidFill>
                  <a:srgbClr val="000000"/>
                </a:solidFill>
              </a:defRPr>
            </a:pPr>
            <a:r>
              <a:rPr sz="2800" cap="all" spc="100">
                <a:solidFill>
                  <a:srgbClr val="00B0F0"/>
                </a:solidFill>
              </a:rPr>
              <a:t>Say </a:t>
            </a:r>
            <a:r>
              <a:rPr sz="2800" b="1" u="sng" cap="all" spc="100">
                <a:solidFill>
                  <a:srgbClr val="00B0F0"/>
                </a:solidFill>
              </a:rPr>
              <a:t>YES</a:t>
            </a:r>
            <a:r>
              <a:rPr sz="2800" cap="all" spc="100">
                <a:solidFill>
                  <a:srgbClr val="00B0F0"/>
                </a:solidFill>
              </a:rPr>
              <a:t> to Sun protection!</a:t>
            </a:r>
            <a:br>
              <a:rPr sz="2800" cap="all" spc="100">
                <a:solidFill>
                  <a:srgbClr val="00B0F0"/>
                </a:solidFill>
              </a:rPr>
            </a:br>
            <a:br>
              <a:rPr sz="2800" cap="all" spc="100">
                <a:solidFill>
                  <a:srgbClr val="00B0F0"/>
                </a:solidFill>
              </a:rPr>
            </a:br>
            <a:r>
              <a:rPr b="1" cap="all" spc="100">
                <a:solidFill>
                  <a:srgbClr val="0D0D0D"/>
                </a:solidFill>
              </a:rPr>
              <a:t>Since exposure to the sun’s harmful UV rays is the most preventable risk factor for skin cancer, protect your skin by:</a:t>
            </a:r>
            <a:br>
              <a:rPr b="1" cap="all" spc="100">
                <a:solidFill>
                  <a:srgbClr val="0D0D0D"/>
                </a:solidFill>
              </a:rPr>
            </a:br>
            <a:br>
              <a:rPr b="1" cap="all" spc="100">
                <a:solidFill>
                  <a:srgbClr val="0D0D0D"/>
                </a:solidFill>
              </a:rPr>
            </a:br>
            <a:r>
              <a:rPr b="1" cap="all" spc="100">
                <a:solidFill>
                  <a:srgbClr val="0D0D0D"/>
                </a:solidFill>
              </a:rPr>
              <a:t>--Seeking shade</a:t>
            </a:r>
            <a:br>
              <a:rPr b="1" cap="all" spc="100">
                <a:solidFill>
                  <a:srgbClr val="0D0D0D"/>
                </a:solidFill>
              </a:rPr>
            </a:br>
            <a:br>
              <a:rPr b="1" cap="all" spc="100">
                <a:solidFill>
                  <a:srgbClr val="0D0D0D"/>
                </a:solidFill>
              </a:rPr>
            </a:br>
            <a:r>
              <a:rPr b="1" cap="all" spc="100">
                <a:solidFill>
                  <a:srgbClr val="0D0D0D"/>
                </a:solidFill>
              </a:rPr>
              <a:t>--Wearing sun-protective clothing</a:t>
            </a:r>
            <a:br>
              <a:rPr b="1" cap="all" spc="100">
                <a:solidFill>
                  <a:srgbClr val="0D0D0D"/>
                </a:solidFill>
              </a:rPr>
            </a:br>
            <a:br>
              <a:rPr b="1" cap="all" spc="100">
                <a:solidFill>
                  <a:srgbClr val="0D0D0D"/>
                </a:solidFill>
              </a:rPr>
            </a:br>
            <a:r>
              <a:rPr b="1" cap="all" spc="100">
                <a:solidFill>
                  <a:srgbClr val="0D0D0D"/>
                </a:solidFill>
              </a:rPr>
              <a:t>--Applying sunscreen to all skin not covered by clothing</a:t>
            </a:r>
          </a:p>
        </p:txBody>
      </p:sp>
      <p:graphicFrame>
        <p:nvGraphicFramePr>
          <p:cNvPr id="226" name="Table 226"/>
          <p:cNvGraphicFramePr/>
          <p:nvPr/>
        </p:nvGraphicFramePr>
        <p:xfrm>
          <a:off x="1036344" y="1283235"/>
          <a:ext cx="4219535" cy="3733800"/>
        </p:xfrm>
        <a:graphic>
          <a:graphicData uri="http://schemas.openxmlformats.org/drawingml/2006/table">
            <a:tbl>
              <a:tblPr bandRow="1">
                <a:tableStyleId>{4C3C2611-4C71-4FC5-86AE-919BDF0F9419}</a:tableStyleId>
              </a:tblPr>
              <a:tblGrid>
                <a:gridCol w="4219535">
                  <a:extLst>
                    <a:ext uri="{9D8B030D-6E8A-4147-A177-3AD203B41FA5}">
                      <a16:colId xmlns:a16="http://schemas.microsoft.com/office/drawing/2014/main" val="20000"/>
                    </a:ext>
                  </a:extLst>
                </a:gridCol>
              </a:tblGrid>
              <a:tr h="3733800">
                <a:tc>
                  <a:txBody>
                    <a:bodyPr/>
                    <a:lstStyle/>
                    <a:p>
                      <a:pPr lvl="0" algn="l" defTabSz="685800">
                        <a:defRPr sz="1800" b="0" i="0"/>
                      </a:pPr>
                      <a:r>
                        <a:rPr sz="2000" b="1">
                          <a:solidFill>
                            <a:srgbClr val="FFFFFF"/>
                          </a:solidFill>
                          <a:sym typeface="Tw Cen MT"/>
                        </a:rPr>
                        <a:t>Skin cancer is the most common cancer in the world, and melanoma is the most serious form of skin cancer and sometimes, the deadliest. One in five will develop skin cancer in their lifetime. The best way to find skin cancer in its earliest and most treatable stage is by checking your skin regularly and having a dermatologist perform a focused skin cancer screening. </a:t>
                      </a:r>
                    </a:p>
                  </a:txBody>
                  <a:tcPr marL="190500" marR="190500" marT="190500" marB="190500" anchor="ctr" horzOverflow="overflow">
                    <a:lnB w="38100">
                      <a:solidFill>
                        <a:srgbClr val="FFFFFF"/>
                      </a:solidFill>
                    </a:lnB>
                    <a:solidFill>
                      <a:srgbClr val="1CADE4"/>
                    </a:solidFill>
                  </a:tcPr>
                </a:tc>
                <a:extLst>
                  <a:ext uri="{0D108BD9-81ED-4DB2-BD59-A6C34878D82A}">
                    <a16:rowId xmlns:a16="http://schemas.microsoft.com/office/drawing/2014/main" val="10000"/>
                  </a:ext>
                </a:extLst>
              </a:tr>
            </a:tbl>
          </a:graphicData>
        </a:graphic>
      </p:graphicFrame>
      <p:pic>
        <p:nvPicPr>
          <p:cNvPr id="227" name="image24.jpeg"/>
          <p:cNvPicPr/>
          <p:nvPr/>
        </p:nvPicPr>
        <p:blipFill>
          <a:blip r:embed="rId2"/>
          <a:stretch>
            <a:fillRect/>
          </a:stretch>
        </p:blipFill>
        <p:spPr>
          <a:xfrm>
            <a:off x="1036344" y="561773"/>
            <a:ext cx="3682240" cy="61373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flipV="1">
            <a:off x="571500" y="619742"/>
            <a:ext cx="0" cy="685801"/>
          </a:xfrm>
          <a:prstGeom prst="line">
            <a:avLst/>
          </a:prstGeom>
          <a:ln w="19050">
            <a:solidFill>
              <a:srgbClr val="1CADE4"/>
            </a:solidFill>
          </a:ln>
        </p:spPr>
        <p:txBody>
          <a:bodyPr lIns="0" tIns="0" rIns="0" bIns="0"/>
          <a:lstStyle/>
          <a:p>
            <a:pPr lvl="0">
              <a:defRPr sz="1200">
                <a:latin typeface="+mj-lt"/>
                <a:ea typeface="+mj-ea"/>
                <a:cs typeface="+mj-cs"/>
                <a:sym typeface="Helvetica"/>
              </a:defRPr>
            </a:pPr>
            <a:endParaRPr/>
          </a:p>
        </p:txBody>
      </p:sp>
      <p:sp>
        <p:nvSpPr>
          <p:cNvPr id="230" name="Shape 230"/>
          <p:cNvSpPr/>
          <p:nvPr/>
        </p:nvSpPr>
        <p:spPr>
          <a:xfrm>
            <a:off x="0" y="0"/>
            <a:ext cx="9144000" cy="5143500"/>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sp>
        <p:nvSpPr>
          <p:cNvPr id="231" name="Shape 231"/>
          <p:cNvSpPr/>
          <p:nvPr/>
        </p:nvSpPr>
        <p:spPr>
          <a:xfrm>
            <a:off x="-1" y="0"/>
            <a:ext cx="3490723"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232" name="Shape 232"/>
          <p:cNvSpPr>
            <a:spLocks noGrp="1"/>
          </p:cNvSpPr>
          <p:nvPr>
            <p:ph type="title"/>
          </p:nvPr>
        </p:nvSpPr>
        <p:spPr>
          <a:xfrm>
            <a:off x="723591" y="603248"/>
            <a:ext cx="2543925" cy="3937003"/>
          </a:xfrm>
          <a:prstGeom prst="rect">
            <a:avLst/>
          </a:prstGeom>
        </p:spPr>
        <p:txBody>
          <a:bodyPr lIns="45719" tIns="45719" rIns="45719" bIns="45719" anchor="ctr"/>
          <a:lstStyle/>
          <a:p>
            <a:pPr lvl="0" indent="99440" algn="r" defTabSz="795527">
              <a:defRPr sz="1800" cap="none" spc="0">
                <a:solidFill>
                  <a:srgbClr val="000000"/>
                </a:solidFill>
              </a:defRPr>
            </a:pPr>
            <a:br>
              <a:rPr sz="3218" cap="all" spc="65">
                <a:solidFill>
                  <a:srgbClr val="0D0D0D"/>
                </a:solidFill>
              </a:rPr>
            </a:br>
            <a:br>
              <a:rPr sz="3218" cap="all" spc="65">
                <a:solidFill>
                  <a:srgbClr val="0D0D0D"/>
                </a:solidFill>
              </a:rPr>
            </a:br>
            <a:br>
              <a:rPr sz="3218" cap="all" spc="65">
                <a:solidFill>
                  <a:srgbClr val="0D0D0D"/>
                </a:solidFill>
              </a:rPr>
            </a:br>
            <a:r>
              <a:rPr sz="3045" cap="all" spc="87">
                <a:solidFill>
                  <a:srgbClr val="FFFFFF"/>
                </a:solidFill>
              </a:rPr>
              <a:t>How to select a sunscreen for your skin</a:t>
            </a:r>
            <a:br>
              <a:rPr sz="3045" cap="all" spc="87">
                <a:solidFill>
                  <a:srgbClr val="FFFFFF"/>
                </a:solidFill>
              </a:rPr>
            </a:br>
            <a:br>
              <a:rPr sz="3045" cap="all" spc="87">
                <a:solidFill>
                  <a:srgbClr val="FFFFFF"/>
                </a:solidFill>
              </a:rPr>
            </a:br>
            <a:br>
              <a:rPr sz="3045" cap="all" spc="87">
                <a:solidFill>
                  <a:srgbClr val="FFFFFF"/>
                </a:solidFill>
              </a:rPr>
            </a:br>
            <a:endParaRPr sz="3045" cap="all" spc="87">
              <a:solidFill>
                <a:srgbClr val="FFFFFF"/>
              </a:solidFill>
            </a:endParaRPr>
          </a:p>
        </p:txBody>
      </p:sp>
      <p:sp>
        <p:nvSpPr>
          <p:cNvPr id="233" name="Shape 233"/>
          <p:cNvSpPr>
            <a:spLocks noGrp="1"/>
          </p:cNvSpPr>
          <p:nvPr>
            <p:ph type="body" idx="1"/>
          </p:nvPr>
        </p:nvSpPr>
        <p:spPr>
          <a:xfrm>
            <a:off x="3642812" y="215152"/>
            <a:ext cx="5178459" cy="4595054"/>
          </a:xfrm>
          <a:prstGeom prst="rect">
            <a:avLst/>
          </a:prstGeom>
        </p:spPr>
        <p:txBody>
          <a:bodyPr lIns="45719" tIns="45719" rIns="45719" bIns="45719" anchor="ctr">
            <a:normAutofit lnSpcReduction="10000"/>
          </a:bodyPr>
          <a:lstStyle/>
          <a:p>
            <a:pPr marL="0" lvl="0" indent="114300" defTabSz="914400">
              <a:spcBef>
                <a:spcPts val="600"/>
              </a:spcBef>
              <a:buSzTx/>
              <a:buNone/>
              <a:defRPr sz="1800"/>
            </a:pPr>
            <a:r>
              <a:rPr sz="1500" b="1"/>
              <a:t>Physical Sunscreen</a:t>
            </a:r>
          </a:p>
          <a:p>
            <a:pPr marL="435768" lvl="0" indent="-321468" defTabSz="914400">
              <a:spcBef>
                <a:spcPts val="600"/>
              </a:spcBef>
              <a:buSzPts val="1500"/>
              <a:defRPr sz="1800"/>
            </a:pPr>
            <a:r>
              <a:rPr sz="1500"/>
              <a:t>This sunscreen works like a shield, it sits on the surface of your skin, deflecting the sun’s rays.</a:t>
            </a:r>
          </a:p>
          <a:p>
            <a:pPr marL="435768" lvl="0" indent="-321468" defTabSz="914400">
              <a:spcBef>
                <a:spcPts val="600"/>
              </a:spcBef>
              <a:buSzPts val="1500"/>
              <a:defRPr sz="1800"/>
            </a:pPr>
            <a:r>
              <a:rPr sz="1500"/>
              <a:t> Look for the active ingredients of zinc-oxide and/or titanium dioxide.</a:t>
            </a:r>
          </a:p>
          <a:p>
            <a:pPr marL="435768" lvl="0" indent="-321468" defTabSz="914400">
              <a:spcBef>
                <a:spcPts val="600"/>
              </a:spcBef>
              <a:buSzPts val="1500"/>
              <a:defRPr sz="1800"/>
            </a:pPr>
            <a:r>
              <a:rPr sz="1500"/>
              <a:t>Opt for this sunscreen if you have sensitive skin.</a:t>
            </a:r>
          </a:p>
          <a:p>
            <a:pPr marL="0" lvl="0" indent="114300" defTabSz="914400">
              <a:spcBef>
                <a:spcPts val="600"/>
              </a:spcBef>
              <a:buSzTx/>
              <a:buNone/>
              <a:defRPr sz="1800"/>
            </a:pPr>
            <a:r>
              <a:rPr sz="1500" b="1"/>
              <a:t>Chemical Sunscreen</a:t>
            </a:r>
          </a:p>
          <a:p>
            <a:pPr marL="435768" lvl="0" indent="-321468" defTabSz="914400">
              <a:spcBef>
                <a:spcPts val="600"/>
              </a:spcBef>
              <a:buSzPts val="1500"/>
              <a:defRPr sz="1800"/>
            </a:pPr>
            <a:r>
              <a:rPr sz="1500"/>
              <a:t>This sunscreen works as a sponge, absorbing the sun’s rays.</a:t>
            </a:r>
          </a:p>
          <a:p>
            <a:pPr marL="435768" lvl="0" indent="-321468" defTabSz="914400">
              <a:spcBef>
                <a:spcPts val="600"/>
              </a:spcBef>
              <a:buSzPts val="1500"/>
              <a:defRPr sz="1800"/>
            </a:pPr>
            <a:r>
              <a:rPr sz="1500"/>
              <a:t>Look for one or more of the following active ingredients;  oxybenzone, avobenzone, octisalate, octocrylene, homosalate and octinoxate.</a:t>
            </a:r>
          </a:p>
          <a:p>
            <a:pPr marL="435768" lvl="0" indent="-321468" defTabSz="914400">
              <a:spcBef>
                <a:spcPts val="600"/>
              </a:spcBef>
              <a:buSzPts val="1500"/>
              <a:defRPr sz="1800"/>
            </a:pPr>
            <a:r>
              <a:rPr sz="1500"/>
              <a:t>This formulation tends to be easier to rub into the skin without leaving a white residue.</a:t>
            </a:r>
          </a:p>
          <a:p>
            <a:pPr marL="0" lvl="0" indent="114300" defTabSz="914400">
              <a:spcBef>
                <a:spcPts val="600"/>
              </a:spcBef>
              <a:buSzTx/>
              <a:buNone/>
              <a:defRPr sz="1800"/>
            </a:pPr>
            <a:endParaRPr sz="1500"/>
          </a:p>
          <a:p>
            <a:pPr marL="0" lvl="0" indent="114300" defTabSz="914400">
              <a:spcBef>
                <a:spcPts val="600"/>
              </a:spcBef>
              <a:buSzTx/>
              <a:buNone/>
              <a:defRPr sz="1800"/>
            </a:pPr>
            <a:r>
              <a:rPr sz="1500"/>
              <a:t>As long as your sunscreen is a broad-spectrum, water-resistant with an SPR 30 or higher, it can effectively protect you from the sun. Make sure you re-apply every two hours, or after swimming or sweating.</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lstStyle/>
          <a:p>
            <a:pPr lvl="0"/>
            <a:endParaRPr/>
          </a:p>
        </p:txBody>
      </p:sp>
      <p:sp>
        <p:nvSpPr>
          <p:cNvPr id="236" name="Shape 236"/>
          <p:cNvSpPr>
            <a:spLocks noGrp="1"/>
          </p:cNvSpPr>
          <p:nvPr>
            <p:ph type="body" idx="1"/>
          </p:nvPr>
        </p:nvSpPr>
        <p:spPr>
          <a:xfrm>
            <a:off x="1698272" y="797887"/>
            <a:ext cx="6321601" cy="3547726"/>
          </a:xfrm>
          <a:prstGeom prst="rect">
            <a:avLst/>
          </a:prstGeom>
        </p:spPr>
        <p:txBody>
          <a:bodyPr/>
          <a:lstStyle/>
          <a:p>
            <a:pPr lvl="0">
              <a:defRPr sz="1800"/>
            </a:pPr>
            <a:endParaRPr sz="1600"/>
          </a:p>
          <a:p>
            <a:pPr lvl="0">
              <a:defRPr sz="1800"/>
            </a:pPr>
            <a:endParaRPr sz="1600"/>
          </a:p>
          <a:p>
            <a:pPr lvl="0">
              <a:defRPr sz="1800"/>
            </a:pPr>
            <a:endParaRPr sz="1600"/>
          </a:p>
          <a:p>
            <a:pPr lvl="0">
              <a:defRPr sz="1800"/>
            </a:pPr>
            <a:endParaRPr sz="1600"/>
          </a:p>
        </p:txBody>
      </p:sp>
      <p:sp>
        <p:nvSpPr>
          <p:cNvPr id="237" name="Shape 23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700">
                <a:solidFill>
                  <a:srgbClr val="0D0D0D"/>
                </a:solidFill>
              </a:rPr>
              <a:t>27</a:t>
            </a:fld>
            <a:endParaRPr sz="700">
              <a:solidFill>
                <a:srgbClr val="0D0D0D"/>
              </a:solidFill>
            </a:endParaRPr>
          </a:p>
        </p:txBody>
      </p:sp>
      <p:pic>
        <p:nvPicPr>
          <p:cNvPr id="238" name="pasted-image.png"/>
          <p:cNvPicPr/>
          <p:nvPr/>
        </p:nvPicPr>
        <p:blipFill>
          <a:blip r:embed="rId2"/>
          <a:stretch>
            <a:fillRect/>
          </a:stretch>
        </p:blipFill>
        <p:spPr>
          <a:xfrm>
            <a:off x="2178540" y="482442"/>
            <a:ext cx="4419601" cy="441960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BB49-698D-8D51-C072-306F8CAEC5DE}"/>
              </a:ext>
            </a:extLst>
          </p:cNvPr>
          <p:cNvSpPr>
            <a:spLocks noGrp="1"/>
          </p:cNvSpPr>
          <p:nvPr>
            <p:ph type="title"/>
          </p:nvPr>
        </p:nvSpPr>
        <p:spPr>
          <a:xfrm>
            <a:off x="899032" y="438912"/>
            <a:ext cx="7159117" cy="685800"/>
          </a:xfrm>
        </p:spPr>
        <p:txBody>
          <a:bodyPr vert="horz" lIns="91440" tIns="45720" rIns="91440" bIns="45720" rtlCol="0" anchor="ctr">
            <a:normAutofit fontScale="90000"/>
          </a:bodyPr>
          <a:lstStyle/>
          <a:p>
            <a:pPr marL="114300" marR="0" lvl="0" defTabSz="914400" fontAlgn="auto">
              <a:spcBef>
                <a:spcPct val="0"/>
              </a:spcBef>
              <a:spcAft>
                <a:spcPts val="0"/>
              </a:spcAft>
              <a:buClr>
                <a:srgbClr val="1CADE4"/>
              </a:buClr>
              <a:buSzPts val="1800"/>
              <a:tabLst/>
              <a:defRPr/>
            </a:pPr>
            <a:br>
              <a:rPr kumimoji="0" lang="en-US" sz="2900" b="0" i="0" u="none" strike="noStrike" kern="1200" cap="all" spc="100" normalizeH="0" baseline="0" noProof="0" dirty="0">
                <a:ln>
                  <a:noFill/>
                </a:ln>
                <a:solidFill>
                  <a:schemeClr val="tx1">
                    <a:lumMod val="95000"/>
                    <a:lumOff val="5000"/>
                  </a:schemeClr>
                </a:solidFill>
                <a:effectLst/>
                <a:uLnTx/>
                <a:uFillTx/>
                <a:latin typeface="+mj-lt"/>
                <a:ea typeface="+mj-ea"/>
                <a:cs typeface="+mj-cs"/>
              </a:rPr>
            </a:br>
            <a:br>
              <a:rPr kumimoji="0" lang="en-US" sz="2900" b="0" i="0" u="none" strike="noStrike" kern="1200" cap="all" spc="100" normalizeH="0" baseline="0" noProof="0" dirty="0">
                <a:ln>
                  <a:noFill/>
                </a:ln>
                <a:solidFill>
                  <a:schemeClr val="tx1">
                    <a:lumMod val="95000"/>
                    <a:lumOff val="5000"/>
                  </a:schemeClr>
                </a:solidFill>
                <a:effectLst/>
                <a:uLnTx/>
                <a:uFillTx/>
                <a:latin typeface="+mj-lt"/>
                <a:ea typeface="+mj-ea"/>
                <a:cs typeface="+mj-cs"/>
              </a:rPr>
            </a:br>
            <a:r>
              <a:rPr kumimoji="0" lang="en-US" sz="2900" b="0" i="0" u="none" strike="noStrike" kern="1200" cap="all" spc="100" normalizeH="0" baseline="0" noProof="0" dirty="0">
                <a:ln>
                  <a:noFill/>
                </a:ln>
                <a:solidFill>
                  <a:schemeClr val="tx1">
                    <a:lumMod val="95000"/>
                    <a:lumOff val="5000"/>
                  </a:schemeClr>
                </a:solidFill>
                <a:effectLst/>
                <a:uLnTx/>
                <a:uFillTx/>
                <a:latin typeface="+mj-lt"/>
                <a:ea typeface="+mj-ea"/>
                <a:cs typeface="+mj-cs"/>
              </a:rPr>
              <a:t>    </a:t>
            </a:r>
            <a:r>
              <a:rPr kumimoji="0" lang="en-US" sz="3100" i="0" u="none" strike="noStrike" kern="1200" cap="all" spc="100" normalizeH="0" baseline="0" noProof="0" dirty="0">
                <a:ln>
                  <a:noFill/>
                </a:ln>
                <a:solidFill>
                  <a:schemeClr val="tx1">
                    <a:lumMod val="95000"/>
                    <a:lumOff val="5000"/>
                  </a:schemeClr>
                </a:solidFill>
                <a:effectLst/>
                <a:uLnTx/>
                <a:uFillTx/>
                <a:latin typeface="+mj-lt"/>
                <a:ea typeface="+mj-ea"/>
                <a:cs typeface="+mj-cs"/>
              </a:rPr>
              <a:t>Detect skin cancer:  </a:t>
            </a:r>
            <a:r>
              <a:rPr lang="en-US" sz="3100" kern="1200" cap="all" spc="100" baseline="0" dirty="0">
                <a:solidFill>
                  <a:schemeClr val="tx1">
                    <a:lumMod val="95000"/>
                    <a:lumOff val="5000"/>
                  </a:schemeClr>
                </a:solidFill>
                <a:latin typeface="+mj-lt"/>
                <a:ea typeface="+mj-ea"/>
                <a:cs typeface="+mj-cs"/>
              </a:rPr>
              <a:t>P</a:t>
            </a:r>
            <a:r>
              <a:rPr kumimoji="0" lang="en-US" sz="3100" i="0" u="none" strike="noStrike" kern="1200" cap="all" spc="100" normalizeH="0" baseline="0" noProof="0" dirty="0">
                <a:ln>
                  <a:noFill/>
                </a:ln>
                <a:solidFill>
                  <a:schemeClr val="tx1">
                    <a:lumMod val="95000"/>
                    <a:lumOff val="5000"/>
                  </a:schemeClr>
                </a:solidFill>
                <a:effectLst/>
                <a:uLnTx/>
                <a:uFillTx/>
                <a:latin typeface="+mj-lt"/>
                <a:ea typeface="+mj-ea"/>
                <a:cs typeface="+mj-cs"/>
              </a:rPr>
              <a:t>erforming a skin self-exam</a:t>
            </a:r>
            <a:br>
              <a:rPr kumimoji="0" lang="en-US" sz="3100" i="0" u="none" strike="noStrike" kern="1200" cap="all" spc="100" normalizeH="0" baseline="0" noProof="0" dirty="0">
                <a:ln>
                  <a:noFill/>
                </a:ln>
                <a:solidFill>
                  <a:schemeClr val="tx1">
                    <a:lumMod val="95000"/>
                    <a:lumOff val="5000"/>
                  </a:schemeClr>
                </a:solidFill>
                <a:effectLst/>
                <a:uLnTx/>
                <a:uFillTx/>
                <a:latin typeface="+mj-lt"/>
                <a:ea typeface="+mj-ea"/>
                <a:cs typeface="+mj-cs"/>
              </a:rPr>
            </a:br>
            <a:br>
              <a:rPr lang="en-US" sz="3100" kern="1200" cap="all" spc="100" baseline="0" dirty="0">
                <a:solidFill>
                  <a:schemeClr val="tx1">
                    <a:lumMod val="95000"/>
                    <a:lumOff val="5000"/>
                  </a:schemeClr>
                </a:solidFill>
                <a:latin typeface="+mj-lt"/>
                <a:ea typeface="+mj-ea"/>
                <a:cs typeface="+mj-cs"/>
              </a:rPr>
            </a:br>
            <a:endParaRPr lang="en-US" sz="3100" kern="1200" cap="all" spc="100" baseline="0" dirty="0">
              <a:solidFill>
                <a:schemeClr val="tx1">
                  <a:lumMod val="95000"/>
                  <a:lumOff val="5000"/>
                </a:schemeClr>
              </a:solidFill>
              <a:latin typeface="+mj-lt"/>
              <a:ea typeface="+mj-ea"/>
              <a:cs typeface="+mj-cs"/>
            </a:endParaRPr>
          </a:p>
        </p:txBody>
      </p:sp>
      <p:graphicFrame>
        <p:nvGraphicFramePr>
          <p:cNvPr id="5" name="Text Placeholder 2">
            <a:extLst>
              <a:ext uri="{FF2B5EF4-FFF2-40B4-BE49-F238E27FC236}">
                <a16:creationId xmlns:a16="http://schemas.microsoft.com/office/drawing/2014/main" id="{E3E9C2D5-4BED-453C-AE28-C29642419C6E}"/>
              </a:ext>
            </a:extLst>
          </p:cNvPr>
          <p:cNvGraphicFramePr/>
          <p:nvPr/>
        </p:nvGraphicFramePr>
        <p:xfrm>
          <a:off x="571500" y="1124712"/>
          <a:ext cx="8149879" cy="3785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50170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title"/>
          </p:nvPr>
        </p:nvSpPr>
        <p:spPr>
          <a:xfrm>
            <a:off x="274924" y="406875"/>
            <a:ext cx="8520602" cy="4736401"/>
          </a:xfrm>
          <a:prstGeom prst="rect">
            <a:avLst/>
          </a:prstGeom>
        </p:spPr>
        <p:txBody>
          <a:bodyPr/>
          <a:lstStyle>
            <a:lvl1pPr algn="ctr">
              <a:defRPr sz="3000" spc="0">
                <a:solidFill>
                  <a:srgbClr val="00B0F0"/>
                </a:solidFill>
              </a:defRPr>
            </a:lvl1pPr>
          </a:lstStyle>
          <a:p>
            <a:pPr lvl="0">
              <a:defRPr sz="1800" cap="none">
                <a:solidFill>
                  <a:srgbClr val="000000"/>
                </a:solidFill>
              </a:defRPr>
            </a:pPr>
            <a:r>
              <a:rPr sz="3000" cap="all">
                <a:solidFill>
                  <a:srgbClr val="00B0F0"/>
                </a:solidFill>
              </a:rPr>
              <a:t>MELANOMA</a:t>
            </a:r>
          </a:p>
        </p:txBody>
      </p:sp>
      <p:sp>
        <p:nvSpPr>
          <p:cNvPr id="259" name="Shape 259"/>
          <p:cNvSpPr>
            <a:spLocks noGrp="1"/>
          </p:cNvSpPr>
          <p:nvPr>
            <p:ph type="body" idx="1"/>
          </p:nvPr>
        </p:nvSpPr>
        <p:spPr>
          <a:xfrm>
            <a:off x="311699" y="987599"/>
            <a:ext cx="8520602" cy="3581401"/>
          </a:xfrm>
          <a:prstGeom prst="rect">
            <a:avLst/>
          </a:prstGeom>
        </p:spPr>
        <p:txBody>
          <a:bodyPr/>
          <a:lstStyle/>
          <a:p>
            <a:pPr marL="0" lvl="0" indent="0">
              <a:spcBef>
                <a:spcPts val="1200"/>
              </a:spcBef>
              <a:buSzTx/>
              <a:buNone/>
            </a:pPr>
            <a:endParaRPr/>
          </a:p>
        </p:txBody>
      </p:sp>
      <p:pic>
        <p:nvPicPr>
          <p:cNvPr id="260" name="image22.jpg"/>
          <p:cNvPicPr/>
          <p:nvPr/>
        </p:nvPicPr>
        <p:blipFill>
          <a:blip r:embed="rId2"/>
          <a:stretch>
            <a:fillRect/>
          </a:stretch>
        </p:blipFill>
        <p:spPr>
          <a:xfrm>
            <a:off x="263796" y="987600"/>
            <a:ext cx="4280328" cy="3581401"/>
          </a:xfrm>
          <a:prstGeom prst="rect">
            <a:avLst/>
          </a:prstGeom>
          <a:ln w="12700">
            <a:miter lim="400000"/>
          </a:ln>
        </p:spPr>
      </p:pic>
      <p:pic>
        <p:nvPicPr>
          <p:cNvPr id="261" name="image21.jpg"/>
          <p:cNvPicPr/>
          <p:nvPr/>
        </p:nvPicPr>
        <p:blipFill>
          <a:blip r:embed="rId3"/>
          <a:stretch>
            <a:fillRect/>
          </a:stretch>
        </p:blipFill>
        <p:spPr>
          <a:xfrm>
            <a:off x="4863674" y="987599"/>
            <a:ext cx="3942980" cy="358140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ctrTitle"/>
          </p:nvPr>
        </p:nvSpPr>
        <p:spPr>
          <a:xfrm>
            <a:off x="179462" y="205099"/>
            <a:ext cx="6093151" cy="4785645"/>
          </a:xfrm>
          <a:prstGeom prst="rect">
            <a:avLst/>
          </a:prstGeom>
          <a:solidFill>
            <a:srgbClr val="FFFFFF"/>
          </a:solidFill>
          <a:ln w="15875">
            <a:solidFill>
              <a:srgbClr val="1CADE4"/>
            </a:solidFill>
            <a:bevel/>
          </a:ln>
          <a:effectLst>
            <a:outerShdw blurRad="50800" dist="12700" dir="5400000" rotWithShape="0">
              <a:srgbClr val="000000">
                <a:alpha val="50000"/>
              </a:srgbClr>
            </a:outerShdw>
          </a:effectLst>
        </p:spPr>
        <p:txBody>
          <a:bodyPr lIns="0" tIns="0" rIns="0" bIns="0">
            <a:normAutofit/>
          </a:bodyPr>
          <a:lstStyle/>
          <a:p>
            <a:pPr lvl="0" algn="l" defTabSz="251460">
              <a:lnSpc>
                <a:spcPct val="100000"/>
              </a:lnSpc>
              <a:defRPr sz="1800" cap="none" spc="0">
                <a:solidFill>
                  <a:srgbClr val="000000"/>
                </a:solidFill>
              </a:defRPr>
            </a:pPr>
            <a:r>
              <a:rPr sz="990" dirty="0">
                <a:latin typeface="Tw Cen MT"/>
                <a:ea typeface="Tw Cen MT"/>
                <a:cs typeface="Tw Cen MT"/>
                <a:sym typeface="Tw Cen MT"/>
              </a:rPr>
              <a:t>Epidemiologic studies have provided suggestive evidence of a link between cutaneous melanoma (CM) and breast cancer (BC).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Carriers of mutations in the breast cancer predisposition gene, BRCA2, have an increased risk of melanoma.</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Carriers of mutations in the melanoma susceptibility gene, CDKN2A, exhibit a higher than expected risk of breast cancer.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These findings raise the possibility that pathways involved in the development of CM and BC overlap and that survivors of one cancer may be prone to develop the other.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To this end, we set out to determine if survivors of female BC in the Surveillance, Epidemiology and End Result (SEER) database are at increased risk for CM and vice versa.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We followed female BC patients registered in the 1973-1999 SEER database for development of a second CM and female CM patients for the development of a second BC.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The expected number of cases was then compared to the observed number of cases using standardized incidence ratios.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Overall, we found a modest but statistically significant increased risk of CM among female BC survivors and vice versa.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Among young BC patients, we observed a 46% elevated risk of a second CM.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Women who underwent radiation therapy exhibited a 42% increased risk for CM.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The risks of BC among female CM survivors and CM among BC survivors were also elevated, albeit to a much lesser degree (overall, 11% and 16%, respectively). </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a:p>
            <a:pPr lvl="0" algn="l" defTabSz="251460">
              <a:lnSpc>
                <a:spcPct val="100000"/>
              </a:lnSpc>
              <a:defRPr sz="1800" cap="none" spc="0">
                <a:solidFill>
                  <a:srgbClr val="000000"/>
                </a:solidFill>
              </a:defRPr>
            </a:pPr>
            <a:r>
              <a:rPr sz="990" dirty="0">
                <a:latin typeface="Tw Cen MT"/>
                <a:ea typeface="Tw Cen MT"/>
                <a:cs typeface="Tw Cen MT"/>
                <a:sym typeface="Tw Cen MT"/>
              </a:rPr>
              <a:t>We found a mutual association between female BC and CM. The elevated risk for CM, especially among younger BC patients, suggests that the genetic observations from high-risk groups may also be operative at a much lower level in the general BC population.</a:t>
            </a:r>
          </a:p>
          <a:p>
            <a:pPr lvl="0" algn="l" defTabSz="251460">
              <a:lnSpc>
                <a:spcPct val="100000"/>
              </a:lnSpc>
              <a:defRPr sz="1800" cap="none" spc="0">
                <a:solidFill>
                  <a:srgbClr val="000000"/>
                </a:solidFill>
              </a:defRPr>
            </a:pPr>
            <a:endParaRPr sz="990" dirty="0">
              <a:latin typeface="Tw Cen MT"/>
              <a:ea typeface="Tw Cen MT"/>
              <a:cs typeface="Tw Cen MT"/>
              <a:sym typeface="Tw Cen MT"/>
            </a:endParaRPr>
          </a:p>
        </p:txBody>
      </p:sp>
      <p:sp>
        <p:nvSpPr>
          <p:cNvPr id="81" name="Shape 81"/>
          <p:cNvSpPr>
            <a:spLocks noGrp="1"/>
          </p:cNvSpPr>
          <p:nvPr>
            <p:ph type="subTitle" idx="1"/>
          </p:nvPr>
        </p:nvSpPr>
        <p:spPr>
          <a:prstGeom prst="rect">
            <a:avLst/>
          </a:prstGeom>
        </p:spPr>
        <p:txBody>
          <a:bodyPr>
            <a:normAutofit fontScale="92500" lnSpcReduction="10000"/>
          </a:bodyPr>
          <a:lstStyle/>
          <a:p>
            <a:pPr lvl="0">
              <a:defRPr sz="1800">
                <a:solidFill>
                  <a:srgbClr val="000000"/>
                </a:solidFill>
              </a:defRPr>
            </a:pPr>
            <a:r>
              <a:rPr sz="1300">
                <a:solidFill>
                  <a:srgbClr val="0D0D0D"/>
                </a:solidFill>
              </a:rPr>
              <a:t>Goggins W, Gao W, Tsao H. Association between female breast cancer and cutaneous melanoma. Int J Cancer. 2004 Sep 20;111(5):792-4. doi: 10.1002/ijc.20322. PMID: 15252852.</a:t>
            </a:r>
          </a:p>
        </p:txBody>
      </p:sp>
      <p:sp>
        <p:nvSpPr>
          <p:cNvPr id="82" name="Shape 82"/>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700">
                <a:solidFill>
                  <a:srgbClr val="0D0D0D"/>
                </a:solidFill>
              </a:rPr>
              <a:t>3</a:t>
            </a:fld>
            <a:endParaRPr sz="700">
              <a:solidFill>
                <a:srgbClr val="0D0D0D"/>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p:nvPr/>
        </p:nvSpPr>
        <p:spPr>
          <a:xfrm>
            <a:off x="-1" y="-1"/>
            <a:ext cx="9144001" cy="3429003"/>
          </a:xfrm>
          <a:prstGeom prst="rect">
            <a:avLst/>
          </a:prstGeom>
          <a:solidFill>
            <a:srgbClr val="1482AC"/>
          </a:solidFill>
          <a:ln w="12700">
            <a:miter lim="400000"/>
          </a:ln>
        </p:spPr>
        <p:txBody>
          <a:bodyPr lIns="0" tIns="0" rIns="0" bIns="0"/>
          <a:lstStyle/>
          <a:p>
            <a:pPr lvl="0">
              <a:defRPr>
                <a:solidFill>
                  <a:srgbClr val="FFFFFF"/>
                </a:solidFill>
              </a:defRPr>
            </a:pPr>
            <a:endParaRPr/>
          </a:p>
        </p:txBody>
      </p:sp>
      <p:sp>
        <p:nvSpPr>
          <p:cNvPr id="264" name="Shape 264"/>
          <p:cNvSpPr/>
          <p:nvPr/>
        </p:nvSpPr>
        <p:spPr>
          <a:xfrm>
            <a:off x="482599" y="482600"/>
            <a:ext cx="8178801" cy="4178300"/>
          </a:xfrm>
          <a:prstGeom prst="rect">
            <a:avLst/>
          </a:prstGeom>
          <a:solidFill>
            <a:srgbClr val="FFFFFF"/>
          </a:solidFill>
          <a:ln w="12700">
            <a:miter lim="400000"/>
          </a:ln>
          <a:effectLst>
            <a:outerShdw blurRad="63500" dist="17780" dir="5400000" rotWithShape="0">
              <a:srgbClr val="000000">
                <a:alpha val="43000"/>
              </a:srgbClr>
            </a:outerShdw>
          </a:effectLst>
        </p:spPr>
        <p:txBody>
          <a:bodyPr lIns="0" tIns="0" rIns="0" bIns="0" anchor="ctr"/>
          <a:lstStyle/>
          <a:p>
            <a:pPr lvl="0" algn="ctr">
              <a:defRPr>
                <a:solidFill>
                  <a:srgbClr val="FFFFFF"/>
                </a:solidFill>
              </a:defRPr>
            </a:pPr>
            <a:endParaRPr/>
          </a:p>
        </p:txBody>
      </p:sp>
      <p:grpSp>
        <p:nvGrpSpPr>
          <p:cNvPr id="268" name="Group 268"/>
          <p:cNvGrpSpPr/>
          <p:nvPr/>
        </p:nvGrpSpPr>
        <p:grpSpPr>
          <a:xfrm>
            <a:off x="4264350" y="991312"/>
            <a:ext cx="3997095" cy="2649196"/>
            <a:chOff x="1" y="270656"/>
            <a:chExt cx="3801622" cy="2594332"/>
          </a:xfrm>
        </p:grpSpPr>
        <p:sp>
          <p:nvSpPr>
            <p:cNvPr id="266" name="Shape 266"/>
            <p:cNvSpPr/>
            <p:nvPr/>
          </p:nvSpPr>
          <p:spPr>
            <a:xfrm>
              <a:off x="1" y="270656"/>
              <a:ext cx="3543754" cy="2512965"/>
            </a:xfrm>
            <a:prstGeom prst="roundRect">
              <a:avLst>
                <a:gd name="adj" fmla="val 7500"/>
              </a:avLst>
            </a:prstGeom>
            <a:solidFill>
              <a:srgbClr val="2683C6"/>
            </a:solidFill>
            <a:ln w="15875" cap="flat">
              <a:solidFill>
                <a:srgbClr val="FFFFFF"/>
              </a:solidFill>
              <a:prstDash val="solid"/>
              <a:bevel/>
            </a:ln>
            <a:effectLst/>
          </p:spPr>
          <p:txBody>
            <a:bodyPr wrap="square" lIns="0" tIns="0" rIns="0" bIns="0" numCol="1" anchor="ctr">
              <a:noAutofit/>
            </a:bodyPr>
            <a:lstStyle/>
            <a:p>
              <a:pPr lvl="0"/>
              <a:endParaRPr/>
            </a:p>
          </p:txBody>
        </p:sp>
        <p:sp>
          <p:nvSpPr>
            <p:cNvPr id="267" name="Shape 267"/>
            <p:cNvSpPr/>
            <p:nvPr/>
          </p:nvSpPr>
          <p:spPr>
            <a:xfrm>
              <a:off x="178433" y="443394"/>
              <a:ext cx="3623190" cy="24215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defTabSz="914400"/>
              <a:endParaRPr sz="900" dirty="0"/>
            </a:p>
            <a:p>
              <a:pPr marL="114300" lvl="0" indent="-114300" defTabSz="914400">
                <a:buSzPct val="100000"/>
                <a:buChar char="•"/>
              </a:pPr>
              <a:r>
                <a:rPr b="1" dirty="0"/>
                <a:t>SEBACEOUS HYPERPLASIA</a:t>
              </a:r>
              <a:endParaRPr dirty="0"/>
            </a:p>
            <a:p>
              <a:pPr marL="114300" lvl="0" indent="-114300" defTabSz="914400">
                <a:buSzPct val="100000"/>
                <a:buChar char="•"/>
              </a:pPr>
              <a:r>
                <a:rPr b="1" dirty="0"/>
                <a:t>SYRINGOMAS</a:t>
              </a:r>
              <a:endParaRPr dirty="0"/>
            </a:p>
            <a:p>
              <a:pPr marL="114300" lvl="0" indent="-114300" defTabSz="914400">
                <a:buSzPct val="100000"/>
                <a:buChar char="•"/>
              </a:pPr>
              <a:r>
                <a:rPr b="1" dirty="0"/>
                <a:t>XANTHELASMAS</a:t>
              </a:r>
              <a:endParaRPr dirty="0"/>
            </a:p>
            <a:p>
              <a:pPr marL="114300" lvl="0" indent="-114300" defTabSz="914400">
                <a:buSzPct val="100000"/>
                <a:buChar char="•"/>
              </a:pPr>
              <a:r>
                <a:rPr b="1" dirty="0"/>
                <a:t>ACHROCORDONS</a:t>
              </a:r>
              <a:endParaRPr dirty="0"/>
            </a:p>
            <a:p>
              <a:pPr marL="114300" lvl="0" indent="-114300" defTabSz="914400">
                <a:buSzPct val="100000"/>
                <a:buChar char="•"/>
              </a:pPr>
              <a:r>
                <a:rPr b="1" dirty="0"/>
                <a:t>MILAL CYSTS</a:t>
              </a:r>
              <a:endParaRPr dirty="0"/>
            </a:p>
            <a:p>
              <a:pPr marL="114300" lvl="0" indent="-114300" defTabSz="914400">
                <a:buSzPct val="100000"/>
                <a:buChar char="•"/>
              </a:pPr>
              <a:r>
                <a:rPr b="1" dirty="0"/>
                <a:t>VERRUCA PLANA/VULGARIS</a:t>
              </a:r>
              <a:endParaRPr dirty="0"/>
            </a:p>
            <a:p>
              <a:pPr marL="114300" lvl="0" indent="-114300" defTabSz="914400">
                <a:buSzPct val="100000"/>
                <a:buChar char="•"/>
              </a:pPr>
              <a:r>
                <a:rPr b="1" dirty="0"/>
                <a:t>BIRTHMARKS-PIGMENTED AND VASCULAR</a:t>
              </a:r>
            </a:p>
          </p:txBody>
        </p:sp>
      </p:grpSp>
      <p:sp>
        <p:nvSpPr>
          <p:cNvPr id="269" name="Shape 269"/>
          <p:cNvSpPr/>
          <p:nvPr/>
        </p:nvSpPr>
        <p:spPr>
          <a:xfrm>
            <a:off x="1034041" y="1302333"/>
            <a:ext cx="1922804" cy="143116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defTabSz="425195">
              <a:spcBef>
                <a:spcPts val="600"/>
              </a:spcBef>
            </a:pPr>
            <a:endParaRPr sz="2000" dirty="0"/>
          </a:p>
          <a:p>
            <a:pPr lvl="0" defTabSz="425195">
              <a:spcBef>
                <a:spcPts val="600"/>
              </a:spcBef>
            </a:pPr>
            <a:r>
              <a:rPr sz="3100" dirty="0">
                <a:solidFill>
                  <a:srgbClr val="005993"/>
                </a:solidFill>
              </a:rPr>
              <a:t>BENIGN LESIONS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p:nvPr/>
        </p:nvSpPr>
        <p:spPr>
          <a:xfrm>
            <a:off x="0" y="0"/>
            <a:ext cx="9144000" cy="3429000"/>
          </a:xfrm>
          <a:prstGeom prst="rect">
            <a:avLst/>
          </a:prstGeom>
          <a:solidFill>
            <a:srgbClr val="1482AC"/>
          </a:solidFill>
          <a:ln w="12700">
            <a:miter lim="400000"/>
          </a:ln>
        </p:spPr>
        <p:txBody>
          <a:bodyPr lIns="0" tIns="0" rIns="0" bIns="0"/>
          <a:lstStyle/>
          <a:p>
            <a:pPr lvl="0">
              <a:defRPr>
                <a:solidFill>
                  <a:srgbClr val="FFFFFF"/>
                </a:solidFill>
              </a:defRPr>
            </a:pPr>
            <a:endParaRPr/>
          </a:p>
        </p:txBody>
      </p:sp>
      <p:sp>
        <p:nvSpPr>
          <p:cNvPr id="274" name="Shape 274"/>
          <p:cNvSpPr/>
          <p:nvPr/>
        </p:nvSpPr>
        <p:spPr>
          <a:xfrm>
            <a:off x="0" y="-1"/>
            <a:ext cx="9144000" cy="3429001"/>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90"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90"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0" tIns="0" rIns="0" bIns="0"/>
          <a:lstStyle/>
          <a:p>
            <a:pPr lvl="0">
              <a:defRPr>
                <a:solidFill>
                  <a:srgbClr val="FFFFFF"/>
                </a:solidFill>
              </a:defRPr>
            </a:pPr>
            <a:endParaRPr/>
          </a:p>
        </p:txBody>
      </p:sp>
      <p:sp>
        <p:nvSpPr>
          <p:cNvPr id="275" name="Shape 275"/>
          <p:cNvSpPr/>
          <p:nvPr/>
        </p:nvSpPr>
        <p:spPr>
          <a:xfrm flipV="1">
            <a:off x="6290131" y="3948079"/>
            <a:ext cx="1" cy="685801"/>
          </a:xfrm>
          <a:prstGeom prst="line">
            <a:avLst/>
          </a:prstGeom>
          <a:ln w="19050">
            <a:solidFill>
              <a:srgbClr val="1482AC"/>
            </a:solidFill>
          </a:ln>
        </p:spPr>
        <p:txBody>
          <a:bodyPr lIns="0" tIns="0" rIns="0" bIns="0"/>
          <a:lstStyle/>
          <a:p>
            <a:pPr lvl="0">
              <a:defRPr sz="1200">
                <a:latin typeface="+mj-lt"/>
                <a:ea typeface="+mj-ea"/>
                <a:cs typeface="+mj-cs"/>
                <a:sym typeface="Helvetica"/>
              </a:defRPr>
            </a:pPr>
            <a:endParaRPr/>
          </a:p>
        </p:txBody>
      </p:sp>
      <p:sp>
        <p:nvSpPr>
          <p:cNvPr id="276" name="Shape 276"/>
          <p:cNvSpPr/>
          <p:nvPr/>
        </p:nvSpPr>
        <p:spPr>
          <a:xfrm>
            <a:off x="-1" y="0"/>
            <a:ext cx="9141546" cy="5144231"/>
          </a:xfrm>
          <a:prstGeom prst="rect">
            <a:avLst/>
          </a:prstGeom>
          <a:solidFill>
            <a:srgbClr val="FFFFFF"/>
          </a:solidFill>
          <a:ln w="12700">
            <a:miter lim="400000"/>
          </a:ln>
        </p:spPr>
        <p:txBody>
          <a:bodyPr lIns="0" tIns="0" rIns="0" bIns="0" anchor="ctr"/>
          <a:lstStyle/>
          <a:p>
            <a:pPr lvl="0" algn="ctr">
              <a:defRPr>
                <a:solidFill>
                  <a:srgbClr val="FFFFFF"/>
                </a:solidFill>
              </a:defRPr>
            </a:pPr>
            <a:endParaRPr/>
          </a:p>
        </p:txBody>
      </p:sp>
      <p:sp>
        <p:nvSpPr>
          <p:cNvPr id="277" name="Shape 277"/>
          <p:cNvSpPr/>
          <p:nvPr/>
        </p:nvSpPr>
        <p:spPr>
          <a:xfrm>
            <a:off x="5040133" y="0"/>
            <a:ext cx="4101411"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278" name="Shape 278"/>
          <p:cNvSpPr>
            <a:spLocks noGrp="1"/>
          </p:cNvSpPr>
          <p:nvPr>
            <p:ph type="title"/>
          </p:nvPr>
        </p:nvSpPr>
        <p:spPr>
          <a:xfrm>
            <a:off x="5515840" y="480059"/>
            <a:ext cx="3156493" cy="2276144"/>
          </a:xfrm>
          <a:prstGeom prst="rect">
            <a:avLst/>
          </a:prstGeom>
        </p:spPr>
        <p:txBody>
          <a:bodyPr lIns="45719" tIns="45719" rIns="45719" bIns="45719" anchor="b"/>
          <a:lstStyle>
            <a:lvl1pPr defTabSz="914400">
              <a:defRPr sz="3300" spc="200">
                <a:solidFill>
                  <a:srgbClr val="FFFFFF"/>
                </a:solidFill>
              </a:defRPr>
            </a:lvl1pPr>
          </a:lstStyle>
          <a:p>
            <a:pPr lvl="0">
              <a:defRPr sz="1800" cap="none" spc="0">
                <a:solidFill>
                  <a:srgbClr val="000000"/>
                </a:solidFill>
              </a:defRPr>
            </a:pPr>
            <a:r>
              <a:rPr sz="3300" cap="all" spc="200">
                <a:solidFill>
                  <a:srgbClr val="FFFFFF"/>
                </a:solidFill>
              </a:rPr>
              <a:t>SEBACEOUS HYPERPLASIA</a:t>
            </a:r>
          </a:p>
        </p:txBody>
      </p:sp>
      <p:pic>
        <p:nvPicPr>
          <p:cNvPr id="279" name="image25.jpg" descr="A cross section of a human body&#10;&#10;Description automatically generated"/>
          <p:cNvPicPr/>
          <p:nvPr/>
        </p:nvPicPr>
        <p:blipFill>
          <a:blip r:embed="rId2"/>
          <a:stretch>
            <a:fillRect/>
          </a:stretch>
        </p:blipFill>
        <p:spPr>
          <a:xfrm>
            <a:off x="482600" y="934275"/>
            <a:ext cx="4094603" cy="3275682"/>
          </a:xfrm>
          <a:prstGeom prst="rect">
            <a:avLst/>
          </a:prstGeom>
          <a:ln w="12700">
            <a:miter lim="400000"/>
          </a:ln>
        </p:spPr>
      </p:pic>
      <p:sp>
        <p:nvSpPr>
          <p:cNvPr id="280" name="Shape 280"/>
          <p:cNvSpPr/>
          <p:nvPr/>
        </p:nvSpPr>
        <p:spPr>
          <a:xfrm>
            <a:off x="5630142" y="2823984"/>
            <a:ext cx="2948940" cy="1"/>
          </a:xfrm>
          <a:prstGeom prst="line">
            <a:avLst/>
          </a:prstGeom>
          <a:ln w="19050">
            <a:solidFill>
              <a:srgbClr val="D2EFFA"/>
            </a:solidFill>
          </a:ln>
        </p:spPr>
        <p:txBody>
          <a:bodyPr lIns="0" tIns="0" rIns="0" bIns="0"/>
          <a:lstStyle/>
          <a:p>
            <a:pPr lvl="0">
              <a:defRPr sz="1200">
                <a:latin typeface="+mj-lt"/>
                <a:ea typeface="+mj-ea"/>
                <a:cs typeface="+mj-cs"/>
                <a:sym typeface="Helvetica"/>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26.jpg"/>
          <p:cNvPicPr/>
          <p:nvPr/>
        </p:nvPicPr>
        <p:blipFill>
          <a:blip r:embed="rId2"/>
          <a:stretch>
            <a:fillRect/>
          </a:stretch>
        </p:blipFill>
        <p:spPr>
          <a:xfrm>
            <a:off x="4072537" y="891347"/>
            <a:ext cx="4533581" cy="3979877"/>
          </a:xfrm>
          <a:prstGeom prst="rect">
            <a:avLst/>
          </a:prstGeom>
          <a:ln w="12700">
            <a:miter lim="400000"/>
          </a:ln>
        </p:spPr>
      </p:pic>
      <p:sp>
        <p:nvSpPr>
          <p:cNvPr id="283" name="Shape 283"/>
          <p:cNvSpPr/>
          <p:nvPr/>
        </p:nvSpPr>
        <p:spPr>
          <a:xfrm>
            <a:off x="0" y="0"/>
            <a:ext cx="9144000" cy="474951"/>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spAutoFit/>
          </a:bodyPr>
          <a:lstStyle>
            <a:lvl1pPr algn="ctr">
              <a:defRPr sz="2100" b="1" u="sng">
                <a:solidFill>
                  <a:srgbClr val="FFFFFF"/>
                </a:solidFill>
              </a:defRPr>
            </a:lvl1pPr>
          </a:lstStyle>
          <a:p>
            <a:pPr lvl="0">
              <a:defRPr sz="1800" b="0" u="none">
                <a:solidFill>
                  <a:srgbClr val="000000"/>
                </a:solidFill>
              </a:defRPr>
            </a:pPr>
            <a:r>
              <a:rPr sz="2100" b="1" u="sng">
                <a:solidFill>
                  <a:srgbClr val="FFFFFF"/>
                </a:solidFill>
              </a:rPr>
              <a:t>SYRINGOM INTRA-EPIDERMAL ECCRINE SWEAT GLAND TUMORSYROn</a:t>
            </a:r>
          </a:p>
        </p:txBody>
      </p:sp>
      <p:pic>
        <p:nvPicPr>
          <p:cNvPr id="284" name="image27.jpg"/>
          <p:cNvPicPr/>
          <p:nvPr/>
        </p:nvPicPr>
        <p:blipFill>
          <a:blip r:embed="rId3"/>
          <a:stretch>
            <a:fillRect/>
          </a:stretch>
        </p:blipFill>
        <p:spPr>
          <a:xfrm>
            <a:off x="422894" y="1579733"/>
            <a:ext cx="3244362" cy="3199718"/>
          </a:xfrm>
          <a:prstGeom prst="rect">
            <a:avLst/>
          </a:prstGeom>
          <a:ln w="12700">
            <a:miter lim="400000"/>
          </a:ln>
        </p:spPr>
      </p:pic>
      <p:sp>
        <p:nvSpPr>
          <p:cNvPr id="285" name="Shape 285"/>
          <p:cNvSpPr/>
          <p:nvPr/>
        </p:nvSpPr>
        <p:spPr>
          <a:xfrm>
            <a:off x="760576" y="364049"/>
            <a:ext cx="7522238" cy="970251"/>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spAutoFit/>
          </a:bodyPr>
          <a:lstStyle>
            <a:lvl1pPr>
              <a:defRPr sz="2800">
                <a:solidFill>
                  <a:srgbClr val="00B0F0"/>
                </a:solidFill>
                <a:latin typeface="Tw Cen MT Condensed"/>
                <a:ea typeface="Tw Cen MT Condensed"/>
                <a:cs typeface="Tw Cen MT Condensed"/>
                <a:sym typeface="Tw Cen MT Condensed"/>
              </a:defRPr>
            </a:lvl1pPr>
          </a:lstStyle>
          <a:p>
            <a:pPr lvl="0">
              <a:defRPr sz="1800">
                <a:solidFill>
                  <a:srgbClr val="000000"/>
                </a:solidFill>
              </a:defRPr>
            </a:pPr>
            <a:r>
              <a:rPr sz="2800">
                <a:solidFill>
                  <a:srgbClr val="00B0F0"/>
                </a:solidFill>
              </a:rPr>
              <a:t>SYRINGOMA: Intra-epidermal eccrine sweat gland tumor</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xfrm>
            <a:off x="272949" y="76924"/>
            <a:ext cx="8520602" cy="572702"/>
          </a:xfrm>
          <a:prstGeom prst="rect">
            <a:avLst/>
          </a:prstGeom>
        </p:spPr>
        <p:txBody>
          <a:bodyPr/>
          <a:lstStyle>
            <a:lvl1pPr algn="ctr" defTabSz="678941">
              <a:defRPr sz="2772" spc="0">
                <a:solidFill>
                  <a:srgbClr val="00B0F0"/>
                </a:solidFill>
              </a:defRPr>
            </a:lvl1pPr>
          </a:lstStyle>
          <a:p>
            <a:pPr lvl="0">
              <a:defRPr sz="1800" cap="none">
                <a:solidFill>
                  <a:srgbClr val="000000"/>
                </a:solidFill>
              </a:defRPr>
            </a:pPr>
            <a:r>
              <a:rPr sz="2772" cap="all">
                <a:solidFill>
                  <a:srgbClr val="00B0F0"/>
                </a:solidFill>
              </a:rPr>
              <a:t>XANTHELASMAS</a:t>
            </a:r>
          </a:p>
        </p:txBody>
      </p:sp>
      <p:sp>
        <p:nvSpPr>
          <p:cNvPr id="288" name="Shape 288"/>
          <p:cNvSpPr>
            <a:spLocks noGrp="1"/>
          </p:cNvSpPr>
          <p:nvPr>
            <p:ph type="body" idx="1"/>
          </p:nvPr>
        </p:nvSpPr>
        <p:spPr>
          <a:xfrm>
            <a:off x="-1" y="1152475"/>
            <a:ext cx="9283502" cy="3416400"/>
          </a:xfrm>
          <a:prstGeom prst="rect">
            <a:avLst/>
          </a:prstGeom>
        </p:spPr>
        <p:txBody>
          <a:bodyPr/>
          <a:lstStyle/>
          <a:p>
            <a:pPr marL="0" lvl="0" indent="0">
              <a:spcBef>
                <a:spcPts val="1200"/>
              </a:spcBef>
              <a:buSzTx/>
              <a:buNone/>
            </a:pPr>
            <a:endParaRPr/>
          </a:p>
        </p:txBody>
      </p:sp>
      <p:pic>
        <p:nvPicPr>
          <p:cNvPr id="289" name="image28.jpg"/>
          <p:cNvPicPr/>
          <p:nvPr/>
        </p:nvPicPr>
        <p:blipFill>
          <a:blip r:embed="rId2"/>
          <a:stretch>
            <a:fillRect/>
          </a:stretch>
        </p:blipFill>
        <p:spPr>
          <a:xfrm>
            <a:off x="0" y="649624"/>
            <a:ext cx="9144000" cy="4493876"/>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title"/>
          </p:nvPr>
        </p:nvSpPr>
        <p:spPr>
          <a:xfrm>
            <a:off x="2400250" y="575950"/>
            <a:ext cx="6321601" cy="635401"/>
          </a:xfrm>
          <a:prstGeom prst="rect">
            <a:avLst/>
          </a:prstGeom>
        </p:spPr>
        <p:txBody>
          <a:bodyPr/>
          <a:lstStyle>
            <a:lvl1pPr algn="ctr">
              <a:defRPr sz="2800" spc="0">
                <a:solidFill>
                  <a:srgbClr val="00B0F0"/>
                </a:solidFill>
              </a:defRPr>
            </a:lvl1pPr>
          </a:lstStyle>
          <a:p>
            <a:pPr lvl="0">
              <a:defRPr sz="1800" cap="none">
                <a:solidFill>
                  <a:srgbClr val="000000"/>
                </a:solidFill>
              </a:defRPr>
            </a:pPr>
            <a:r>
              <a:rPr sz="2800" cap="all">
                <a:solidFill>
                  <a:srgbClr val="00B0F0"/>
                </a:solidFill>
              </a:rPr>
              <a:t>ACHROCHORDON OR FILIFORM VERRUCA</a:t>
            </a:r>
          </a:p>
        </p:txBody>
      </p:sp>
      <p:sp>
        <p:nvSpPr>
          <p:cNvPr id="292" name="Shape 292"/>
          <p:cNvSpPr>
            <a:spLocks noGrp="1"/>
          </p:cNvSpPr>
          <p:nvPr>
            <p:ph type="body" idx="1"/>
          </p:nvPr>
        </p:nvSpPr>
        <p:spPr>
          <a:xfrm>
            <a:off x="2410111" y="1595776"/>
            <a:ext cx="6321602" cy="3002401"/>
          </a:xfrm>
          <a:prstGeom prst="rect">
            <a:avLst/>
          </a:prstGeom>
        </p:spPr>
        <p:txBody>
          <a:bodyPr/>
          <a:lstStyle/>
          <a:p>
            <a:pPr marL="0" lvl="0" indent="0">
              <a:spcBef>
                <a:spcPts val="1200"/>
              </a:spcBef>
              <a:buSzTx/>
              <a:buNone/>
            </a:pPr>
            <a:endParaRPr/>
          </a:p>
        </p:txBody>
      </p:sp>
      <p:pic>
        <p:nvPicPr>
          <p:cNvPr id="293" name="image29.jpg"/>
          <p:cNvPicPr/>
          <p:nvPr/>
        </p:nvPicPr>
        <p:blipFill>
          <a:blip r:embed="rId2"/>
          <a:stretch>
            <a:fillRect/>
          </a:stretch>
        </p:blipFill>
        <p:spPr>
          <a:xfrm>
            <a:off x="2400250" y="1595776"/>
            <a:ext cx="6331462" cy="300240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xfrm>
            <a:off x="820393" y="-128477"/>
            <a:ext cx="7934995" cy="1418893"/>
          </a:xfrm>
          <a:prstGeom prst="rect">
            <a:avLst/>
          </a:prstGeom>
        </p:spPr>
        <p:txBody>
          <a:bodyPr>
            <a:normAutofit fontScale="90000"/>
          </a:bodyPr>
          <a:lstStyle/>
          <a:p>
            <a:pPr lvl="0" algn="ctr">
              <a:defRPr sz="1800" cap="none" spc="0">
                <a:solidFill>
                  <a:srgbClr val="000000"/>
                </a:solidFill>
              </a:defRPr>
            </a:pPr>
            <a:br>
              <a:rPr sz="3700" cap="all" spc="74">
                <a:solidFill>
                  <a:srgbClr val="0D0D0D"/>
                </a:solidFill>
              </a:rPr>
            </a:br>
            <a:br>
              <a:rPr sz="3700" cap="all" spc="74">
                <a:solidFill>
                  <a:srgbClr val="0D0D0D"/>
                </a:solidFill>
              </a:rPr>
            </a:br>
            <a:r>
              <a:rPr sz="2800" cap="all">
                <a:solidFill>
                  <a:srgbClr val="00B0F0"/>
                </a:solidFill>
              </a:rPr>
              <a:t>MILIAL CYSTS</a:t>
            </a:r>
          </a:p>
        </p:txBody>
      </p:sp>
      <p:pic>
        <p:nvPicPr>
          <p:cNvPr id="296" name="image30.png"/>
          <p:cNvPicPr/>
          <p:nvPr/>
        </p:nvPicPr>
        <p:blipFill>
          <a:blip r:embed="rId2"/>
          <a:stretch>
            <a:fillRect/>
          </a:stretch>
        </p:blipFill>
        <p:spPr>
          <a:xfrm>
            <a:off x="743483" y="1351009"/>
            <a:ext cx="8011904" cy="3416403"/>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title"/>
          </p:nvPr>
        </p:nvSpPr>
        <p:spPr>
          <a:xfrm>
            <a:off x="1375872" y="529838"/>
            <a:ext cx="7345979" cy="681512"/>
          </a:xfrm>
          <a:prstGeom prst="rect">
            <a:avLst/>
          </a:prstGeom>
        </p:spPr>
        <p:txBody>
          <a:bodyPr/>
          <a:lstStyle>
            <a:lvl1pPr algn="ctr">
              <a:defRPr sz="2800" spc="0">
                <a:solidFill>
                  <a:srgbClr val="00B0F0"/>
                </a:solidFill>
              </a:defRPr>
            </a:lvl1pPr>
          </a:lstStyle>
          <a:p>
            <a:pPr lvl="0">
              <a:defRPr sz="1800" cap="none">
                <a:solidFill>
                  <a:srgbClr val="000000"/>
                </a:solidFill>
              </a:defRPr>
            </a:pPr>
            <a:r>
              <a:rPr sz="2800" cap="all">
                <a:solidFill>
                  <a:srgbClr val="00B0F0"/>
                </a:solidFill>
              </a:rPr>
              <a:t>EPIDERMAL CYST a.k.a.SEBACEOUS CYST</a:t>
            </a:r>
          </a:p>
        </p:txBody>
      </p:sp>
      <p:pic>
        <p:nvPicPr>
          <p:cNvPr id="299" name="image31.jpeg"/>
          <p:cNvPicPr/>
          <p:nvPr/>
        </p:nvPicPr>
        <p:blipFill>
          <a:blip r:embed="rId2"/>
          <a:stretch>
            <a:fillRect/>
          </a:stretch>
        </p:blipFill>
        <p:spPr>
          <a:xfrm>
            <a:off x="1999715" y="1595776"/>
            <a:ext cx="6238431" cy="312150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xfrm>
            <a:off x="311699" y="0"/>
            <a:ext cx="8520602" cy="1017900"/>
          </a:xfrm>
          <a:prstGeom prst="rect">
            <a:avLst/>
          </a:prstGeom>
        </p:spPr>
        <p:txBody>
          <a:bodyPr/>
          <a:lstStyle/>
          <a:p>
            <a:pPr lvl="0" algn="ctr">
              <a:defRPr sz="1800" cap="none" spc="0">
                <a:solidFill>
                  <a:srgbClr val="000000"/>
                </a:solidFill>
              </a:defRPr>
            </a:pPr>
            <a:br>
              <a:rPr sz="3700" cap="all" spc="74">
                <a:solidFill>
                  <a:srgbClr val="0D0D0D"/>
                </a:solidFill>
              </a:rPr>
            </a:br>
            <a:r>
              <a:rPr sz="2800" cap="all">
                <a:solidFill>
                  <a:srgbClr val="00B0F0"/>
                </a:solidFill>
              </a:rPr>
              <a:t>PIGMENTED BIRTHMARK: BECKER’S HAIRY NEVUS</a:t>
            </a:r>
          </a:p>
        </p:txBody>
      </p:sp>
      <p:pic>
        <p:nvPicPr>
          <p:cNvPr id="302" name="image32.jpg"/>
          <p:cNvPicPr/>
          <p:nvPr/>
        </p:nvPicPr>
        <p:blipFill>
          <a:blip r:embed="rId2"/>
          <a:stretch>
            <a:fillRect/>
          </a:stretch>
        </p:blipFill>
        <p:spPr>
          <a:xfrm>
            <a:off x="1256232" y="1230593"/>
            <a:ext cx="7118647" cy="3170492"/>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title"/>
          </p:nvPr>
        </p:nvSpPr>
        <p:spPr>
          <a:xfrm>
            <a:off x="2189639" y="742683"/>
            <a:ext cx="6321601" cy="1019827"/>
          </a:xfrm>
          <a:prstGeom prst="rect">
            <a:avLst/>
          </a:prstGeom>
        </p:spPr>
        <p:txBody>
          <a:bodyPr/>
          <a:lstStyle/>
          <a:p>
            <a:pPr lvl="0"/>
            <a:endParaRPr/>
          </a:p>
        </p:txBody>
      </p:sp>
      <p:sp>
        <p:nvSpPr>
          <p:cNvPr id="305" name="Shape 305"/>
          <p:cNvSpPr>
            <a:spLocks noGrp="1"/>
          </p:cNvSpPr>
          <p:nvPr>
            <p:ph type="body" idx="1"/>
          </p:nvPr>
        </p:nvSpPr>
        <p:spPr>
          <a:prstGeom prst="rect">
            <a:avLst/>
          </a:prstGeom>
        </p:spPr>
        <p:txBody>
          <a:bodyPr/>
          <a:lstStyle/>
          <a:p>
            <a:pPr lvl="0"/>
            <a:endParaRPr/>
          </a:p>
        </p:txBody>
      </p:sp>
      <p:sp>
        <p:nvSpPr>
          <p:cNvPr id="306" name="Shape 30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700">
                <a:solidFill>
                  <a:srgbClr val="0D0D0D"/>
                </a:solidFill>
              </a:rPr>
              <a:t>38</a:t>
            </a:fld>
            <a:endParaRPr sz="700">
              <a:solidFill>
                <a:srgbClr val="0D0D0D"/>
              </a:solidFill>
            </a:endParaRPr>
          </a:p>
        </p:txBody>
      </p:sp>
      <p:pic>
        <p:nvPicPr>
          <p:cNvPr id="307" name="IMG_4947.jpg"/>
          <p:cNvPicPr/>
          <p:nvPr/>
        </p:nvPicPr>
        <p:blipFill>
          <a:blip r:embed="rId2"/>
          <a:stretch>
            <a:fillRect/>
          </a:stretch>
        </p:blipFill>
        <p:spPr>
          <a:xfrm>
            <a:off x="-498418" y="-1"/>
            <a:ext cx="3857626" cy="5143501"/>
          </a:xfrm>
          <a:prstGeom prst="rect">
            <a:avLst/>
          </a:prstGeom>
          <a:ln w="12700">
            <a:miter lim="400000"/>
          </a:ln>
        </p:spPr>
      </p:pic>
      <p:pic>
        <p:nvPicPr>
          <p:cNvPr id="308" name="IMG_4948.jpg"/>
          <p:cNvPicPr/>
          <p:nvPr/>
        </p:nvPicPr>
        <p:blipFill>
          <a:blip r:embed="rId3"/>
          <a:stretch>
            <a:fillRect/>
          </a:stretch>
        </p:blipFill>
        <p:spPr>
          <a:xfrm>
            <a:off x="2529106" y="797888"/>
            <a:ext cx="3857626" cy="5143501"/>
          </a:xfrm>
          <a:prstGeom prst="rect">
            <a:avLst/>
          </a:prstGeom>
          <a:ln w="12700">
            <a:miter lim="400000"/>
          </a:ln>
        </p:spPr>
      </p:pic>
      <p:pic>
        <p:nvPicPr>
          <p:cNvPr id="309" name="IMG_4976.jpg"/>
          <p:cNvPicPr/>
          <p:nvPr/>
        </p:nvPicPr>
        <p:blipFill>
          <a:blip r:embed="rId4"/>
          <a:stretch>
            <a:fillRect/>
          </a:stretch>
        </p:blipFill>
        <p:spPr>
          <a:xfrm>
            <a:off x="5670711" y="719585"/>
            <a:ext cx="3857626" cy="5143501"/>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prstGeom prst="rect">
            <a:avLst/>
          </a:prstGeom>
        </p:spPr>
        <p:txBody>
          <a:bodyPr/>
          <a:lstStyle/>
          <a:p>
            <a:pPr lvl="0"/>
            <a:endParaRPr/>
          </a:p>
        </p:txBody>
      </p:sp>
      <p:sp>
        <p:nvSpPr>
          <p:cNvPr id="312" name="Shape 312"/>
          <p:cNvSpPr>
            <a:spLocks noGrp="1"/>
          </p:cNvSpPr>
          <p:nvPr>
            <p:ph type="body" idx="1"/>
          </p:nvPr>
        </p:nvSpPr>
        <p:spPr>
          <a:prstGeom prst="rect">
            <a:avLst/>
          </a:prstGeom>
        </p:spPr>
        <p:txBody>
          <a:bodyPr/>
          <a:lstStyle/>
          <a:p>
            <a:pPr lvl="0"/>
            <a:endParaRPr/>
          </a:p>
        </p:txBody>
      </p:sp>
      <p:sp>
        <p:nvSpPr>
          <p:cNvPr id="313" name="Shape 31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normAutofit lnSpcReduction="10000"/>
          </a:bodyPr>
          <a:lstStyle/>
          <a:p>
            <a:pPr lvl="0">
              <a:defRPr sz="1800">
                <a:solidFill>
                  <a:srgbClr val="000000"/>
                </a:solidFill>
              </a:defRPr>
            </a:pPr>
            <a:fld id="{86CB4B4D-7CA3-9044-876B-883B54F8677D}" type="slidenum">
              <a:rPr sz="700">
                <a:solidFill>
                  <a:srgbClr val="0D0D0D"/>
                </a:solidFill>
              </a:rPr>
              <a:t>39</a:t>
            </a:fld>
            <a:endParaRPr sz="700">
              <a:solidFill>
                <a:srgbClr val="0D0D0D"/>
              </a:solidFill>
            </a:endParaRPr>
          </a:p>
        </p:txBody>
      </p:sp>
      <p:pic>
        <p:nvPicPr>
          <p:cNvPr id="314" name="IMG_4997.jpg"/>
          <p:cNvPicPr/>
          <p:nvPr/>
        </p:nvPicPr>
        <p:blipFill>
          <a:blip r:embed="rId2"/>
          <a:stretch>
            <a:fillRect/>
          </a:stretch>
        </p:blipFill>
        <p:spPr>
          <a:xfrm>
            <a:off x="2450127" y="0"/>
            <a:ext cx="3857626" cy="5143501"/>
          </a:xfrm>
          <a:prstGeom prst="rect">
            <a:avLst/>
          </a:prstGeom>
          <a:ln w="12700">
            <a:miter lim="400000"/>
          </a:ln>
        </p:spPr>
      </p:pic>
      <p:pic>
        <p:nvPicPr>
          <p:cNvPr id="315" name="IMG_4998.jpg"/>
          <p:cNvPicPr/>
          <p:nvPr/>
        </p:nvPicPr>
        <p:blipFill>
          <a:blip r:embed="rId3"/>
          <a:stretch>
            <a:fillRect/>
          </a:stretch>
        </p:blipFill>
        <p:spPr>
          <a:xfrm>
            <a:off x="2450127" y="0"/>
            <a:ext cx="3857626" cy="5143501"/>
          </a:xfrm>
          <a:prstGeom prst="rect">
            <a:avLst/>
          </a:prstGeom>
          <a:ln w="12700">
            <a:miter lim="400000"/>
          </a:ln>
        </p:spPr>
      </p:pic>
      <p:pic>
        <p:nvPicPr>
          <p:cNvPr id="316" name="IMG_4998.jpg"/>
          <p:cNvPicPr/>
          <p:nvPr/>
        </p:nvPicPr>
        <p:blipFill>
          <a:blip r:embed="rId3"/>
          <a:stretch>
            <a:fillRect/>
          </a:stretch>
        </p:blipFill>
        <p:spPr>
          <a:xfrm>
            <a:off x="2450127" y="0"/>
            <a:ext cx="3857626" cy="5143501"/>
          </a:xfrm>
          <a:prstGeom prst="rect">
            <a:avLst/>
          </a:prstGeom>
          <a:ln w="12700">
            <a:miter lim="400000"/>
          </a:ln>
        </p:spPr>
      </p:pic>
      <p:pic>
        <p:nvPicPr>
          <p:cNvPr id="317" name="IMG_4999.jpg"/>
          <p:cNvPicPr/>
          <p:nvPr/>
        </p:nvPicPr>
        <p:blipFill>
          <a:blip r:embed="rId4"/>
          <a:stretch>
            <a:fillRect/>
          </a:stretch>
        </p:blipFill>
        <p:spPr>
          <a:xfrm>
            <a:off x="2730941" y="157957"/>
            <a:ext cx="3857626" cy="5143501"/>
          </a:xfrm>
          <a:prstGeom prst="rect">
            <a:avLst/>
          </a:prstGeom>
          <a:ln w="12700">
            <a:miter lim="400000"/>
          </a:ln>
        </p:spPr>
      </p:pic>
      <p:pic>
        <p:nvPicPr>
          <p:cNvPr id="318" name="IMG_4997.jpg"/>
          <p:cNvPicPr/>
          <p:nvPr/>
        </p:nvPicPr>
        <p:blipFill>
          <a:blip r:embed="rId2"/>
          <a:stretch>
            <a:fillRect/>
          </a:stretch>
        </p:blipFill>
        <p:spPr>
          <a:xfrm>
            <a:off x="6044095" y="533518"/>
            <a:ext cx="3970850" cy="5294466"/>
          </a:xfrm>
          <a:prstGeom prst="rect">
            <a:avLst/>
          </a:prstGeom>
          <a:ln w="12700">
            <a:miter lim="400000"/>
          </a:ln>
        </p:spPr>
      </p:pic>
      <p:pic>
        <p:nvPicPr>
          <p:cNvPr id="319" name="IMG_4998.jpg"/>
          <p:cNvPicPr/>
          <p:nvPr/>
        </p:nvPicPr>
        <p:blipFill>
          <a:blip r:embed="rId3"/>
          <a:stretch>
            <a:fillRect/>
          </a:stretch>
        </p:blipFill>
        <p:spPr>
          <a:xfrm>
            <a:off x="-647600" y="263262"/>
            <a:ext cx="3857626" cy="51435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ctrTitle"/>
          </p:nvPr>
        </p:nvSpPr>
        <p:spPr>
          <a:xfrm>
            <a:off x="119641" y="999859"/>
            <a:ext cx="6197597" cy="4052560"/>
          </a:xfrm>
          <a:prstGeom prst="rect">
            <a:avLst/>
          </a:prstGeom>
          <a:solidFill>
            <a:srgbClr val="FFFFFF"/>
          </a:solidFill>
          <a:ln w="15875">
            <a:solidFill>
              <a:srgbClr val="1CADE4"/>
            </a:solidFill>
            <a:bevel/>
          </a:ln>
          <a:effectLst>
            <a:outerShdw blurRad="50800" dist="12700" dir="5400000" rotWithShape="0">
              <a:srgbClr val="000000">
                <a:alpha val="50000"/>
              </a:srgbClr>
            </a:outerShdw>
          </a:effectLst>
        </p:spPr>
        <p:txBody>
          <a:bodyPr lIns="0" tIns="0" rIns="0" bIns="0">
            <a:normAutofit/>
          </a:bodyPr>
          <a:lstStyle/>
          <a:p>
            <a:pPr lvl="0" algn="l" defTabSz="233172">
              <a:lnSpc>
                <a:spcPct val="100000"/>
              </a:lnSpc>
              <a:defRPr sz="1800" cap="none" spc="0">
                <a:solidFill>
                  <a:srgbClr val="000000"/>
                </a:solidFill>
              </a:defRPr>
            </a:pPr>
            <a:r>
              <a:rPr sz="867" dirty="0">
                <a:latin typeface="Tw Cen MT"/>
                <a:ea typeface="Tw Cen MT"/>
                <a:cs typeface="Tw Cen MT"/>
                <a:sym typeface="Tw Cen MT"/>
              </a:rPr>
              <a:t>Key Points</a:t>
            </a:r>
          </a:p>
          <a:p>
            <a:pPr lvl="0" algn="l" defTabSz="233172">
              <a:lnSpc>
                <a:spcPct val="100000"/>
              </a:lnSpc>
              <a:defRPr sz="1800" cap="none" spc="0">
                <a:solidFill>
                  <a:srgbClr val="000000"/>
                </a:solidFill>
              </a:defRPr>
            </a:pPr>
            <a:r>
              <a:rPr sz="867" dirty="0">
                <a:latin typeface="Tw Cen MT"/>
                <a:ea typeface="Tw Cen MT"/>
                <a:cs typeface="Tw Cen MT"/>
                <a:sym typeface="Tw Cen MT"/>
              </a:rPr>
              <a:t>Question  Are patients with breast cancer who receive radiation therapy at a higher risk of developing subsequent </a:t>
            </a:r>
            <a:r>
              <a:rPr sz="867" dirty="0" err="1">
                <a:latin typeface="Tw Cen MT"/>
                <a:ea typeface="Tw Cen MT"/>
                <a:cs typeface="Tw Cen MT"/>
                <a:sym typeface="Tw Cen MT"/>
              </a:rPr>
              <a:t>nonkeratinocyte</a:t>
            </a:r>
            <a:r>
              <a:rPr sz="867" dirty="0">
                <a:latin typeface="Tw Cen MT"/>
                <a:ea typeface="Tw Cen MT"/>
                <a:cs typeface="Tw Cen MT"/>
                <a:sym typeface="Tw Cen MT"/>
              </a:rPr>
              <a:t> (</a:t>
            </a:r>
            <a:r>
              <a:rPr sz="867" dirty="0" err="1">
                <a:latin typeface="Tw Cen MT"/>
                <a:ea typeface="Tw Cen MT"/>
                <a:cs typeface="Tw Cen MT"/>
                <a:sym typeface="Tw Cen MT"/>
              </a:rPr>
              <a:t>ie</a:t>
            </a:r>
            <a:r>
              <a:rPr sz="867" dirty="0">
                <a:latin typeface="Tw Cen MT"/>
                <a:ea typeface="Tw Cen MT"/>
                <a:cs typeface="Tw Cen MT"/>
                <a:sym typeface="Tw Cen MT"/>
              </a:rPr>
              <a:t>, not squamous and basal cell) skin cancers?</a:t>
            </a:r>
          </a:p>
          <a:p>
            <a:pPr lvl="0" algn="l" defTabSz="233172">
              <a:lnSpc>
                <a:spcPct val="100000"/>
              </a:lnSpc>
              <a:defRPr sz="1800" cap="none" spc="0">
                <a:solidFill>
                  <a:srgbClr val="000000"/>
                </a:solidFill>
              </a:defRPr>
            </a:pPr>
            <a:endParaRPr sz="867" dirty="0">
              <a:latin typeface="Tw Cen MT"/>
              <a:ea typeface="Tw Cen MT"/>
              <a:cs typeface="Tw Cen MT"/>
              <a:sym typeface="Tw Cen MT"/>
            </a:endParaRPr>
          </a:p>
          <a:p>
            <a:pPr lvl="0" algn="l" defTabSz="233172">
              <a:lnSpc>
                <a:spcPct val="100000"/>
              </a:lnSpc>
              <a:defRPr sz="1800" cap="none" spc="0">
                <a:solidFill>
                  <a:srgbClr val="000000"/>
                </a:solidFill>
              </a:defRPr>
            </a:pPr>
            <a:r>
              <a:rPr sz="867" dirty="0">
                <a:latin typeface="Tw Cen MT"/>
                <a:ea typeface="Tw Cen MT"/>
                <a:cs typeface="Tw Cen MT"/>
                <a:sym typeface="Tw Cen MT"/>
              </a:rPr>
              <a:t>Findings  This cohort study of 875 880 patients with newly diagnosed breast cancer found a significantly increased risk of development of posttreatment </a:t>
            </a:r>
            <a:r>
              <a:rPr sz="867" dirty="0" err="1">
                <a:latin typeface="Tw Cen MT"/>
                <a:ea typeface="Tw Cen MT"/>
                <a:cs typeface="Tw Cen MT"/>
                <a:sym typeface="Tw Cen MT"/>
              </a:rPr>
              <a:t>nonkeratinocyte</a:t>
            </a:r>
            <a:r>
              <a:rPr sz="867" dirty="0">
                <a:latin typeface="Tw Cen MT"/>
                <a:ea typeface="Tw Cen MT"/>
                <a:cs typeface="Tw Cen MT"/>
                <a:sym typeface="Tw Cen MT"/>
              </a:rPr>
              <a:t> skin cancers, particularly melanoma and hemangiosarcoma.</a:t>
            </a:r>
          </a:p>
          <a:p>
            <a:pPr lvl="0" algn="l" defTabSz="233172">
              <a:lnSpc>
                <a:spcPct val="100000"/>
              </a:lnSpc>
              <a:defRPr sz="1800" cap="none" spc="0">
                <a:solidFill>
                  <a:srgbClr val="000000"/>
                </a:solidFill>
              </a:defRPr>
            </a:pPr>
            <a:endParaRPr sz="867" dirty="0">
              <a:latin typeface="Tw Cen MT"/>
              <a:ea typeface="Tw Cen MT"/>
              <a:cs typeface="Tw Cen MT"/>
              <a:sym typeface="Tw Cen MT"/>
            </a:endParaRPr>
          </a:p>
          <a:p>
            <a:pPr lvl="0" algn="l" defTabSz="233172">
              <a:lnSpc>
                <a:spcPct val="100000"/>
              </a:lnSpc>
              <a:defRPr sz="1800" cap="none" spc="0">
                <a:solidFill>
                  <a:srgbClr val="000000"/>
                </a:solidFill>
              </a:defRPr>
            </a:pPr>
            <a:r>
              <a:rPr sz="867" dirty="0">
                <a:latin typeface="Tw Cen MT"/>
                <a:ea typeface="Tw Cen MT"/>
                <a:cs typeface="Tw Cen MT"/>
                <a:sym typeface="Tw Cen MT"/>
              </a:rPr>
              <a:t>Meaning  These results suggest that although </a:t>
            </a:r>
            <a:r>
              <a:rPr sz="867" dirty="0" err="1">
                <a:latin typeface="Tw Cen MT"/>
                <a:ea typeface="Tw Cen MT"/>
                <a:cs typeface="Tw Cen MT"/>
                <a:sym typeface="Tw Cen MT"/>
              </a:rPr>
              <a:t>nonkeratinocyte</a:t>
            </a:r>
            <a:r>
              <a:rPr sz="867" dirty="0">
                <a:latin typeface="Tw Cen MT"/>
                <a:ea typeface="Tw Cen MT"/>
                <a:cs typeface="Tw Cen MT"/>
                <a:sym typeface="Tw Cen MT"/>
              </a:rPr>
              <a:t> skin cancer is a rare occurrence, physicians caring for patients with breast cancer should be aware of this elevated risk to help inform follow-up care for survivors.</a:t>
            </a:r>
          </a:p>
          <a:p>
            <a:pPr lvl="0" algn="l" defTabSz="233172">
              <a:lnSpc>
                <a:spcPct val="100000"/>
              </a:lnSpc>
              <a:defRPr sz="1800" cap="none" spc="0">
                <a:solidFill>
                  <a:srgbClr val="000000"/>
                </a:solidFill>
              </a:defRPr>
            </a:pPr>
            <a:endParaRPr sz="867" dirty="0">
              <a:latin typeface="Tw Cen MT"/>
              <a:ea typeface="Tw Cen MT"/>
              <a:cs typeface="Tw Cen MT"/>
              <a:sym typeface="Tw Cen MT"/>
            </a:endParaRPr>
          </a:p>
          <a:p>
            <a:pPr lvl="0" algn="l" defTabSz="233172">
              <a:lnSpc>
                <a:spcPct val="100000"/>
              </a:lnSpc>
              <a:defRPr sz="1800" cap="none" spc="0">
                <a:solidFill>
                  <a:srgbClr val="000000"/>
                </a:solidFill>
              </a:defRPr>
            </a:pPr>
            <a:endParaRPr sz="867" dirty="0">
              <a:latin typeface="Tw Cen MT"/>
              <a:ea typeface="Tw Cen MT"/>
              <a:cs typeface="Tw Cen MT"/>
              <a:sym typeface="Tw Cen MT"/>
            </a:endParaRPr>
          </a:p>
          <a:p>
            <a:pPr lvl="0" algn="l" defTabSz="233172">
              <a:lnSpc>
                <a:spcPct val="100000"/>
              </a:lnSpc>
              <a:defRPr sz="1800" cap="none" spc="0">
                <a:solidFill>
                  <a:srgbClr val="000000"/>
                </a:solidFill>
              </a:defRPr>
            </a:pPr>
            <a:r>
              <a:rPr sz="867" dirty="0">
                <a:latin typeface="Tw Cen MT"/>
                <a:ea typeface="Tw Cen MT"/>
                <a:cs typeface="Tw Cen MT"/>
                <a:sym typeface="Tw Cen MT"/>
              </a:rPr>
              <a:t>99.3% were women, 51.6% were aged older than 60 years, and 50.3% received radiation therapy. </a:t>
            </a:r>
          </a:p>
          <a:p>
            <a:pPr lvl="0" algn="l" defTabSz="233172">
              <a:lnSpc>
                <a:spcPct val="100000"/>
              </a:lnSpc>
              <a:defRPr sz="1800" cap="none" spc="0">
                <a:solidFill>
                  <a:srgbClr val="000000"/>
                </a:solidFill>
              </a:defRPr>
            </a:pPr>
            <a:endParaRPr sz="867" dirty="0">
              <a:latin typeface="Tw Cen MT"/>
              <a:ea typeface="Tw Cen MT"/>
              <a:cs typeface="Tw Cen MT"/>
              <a:sym typeface="Tw Cen MT"/>
            </a:endParaRPr>
          </a:p>
          <a:p>
            <a:pPr lvl="0" algn="l" defTabSz="233172">
              <a:lnSpc>
                <a:spcPct val="100000"/>
              </a:lnSpc>
              <a:defRPr sz="1800" cap="none" spc="0">
                <a:solidFill>
                  <a:srgbClr val="000000"/>
                </a:solidFill>
              </a:defRPr>
            </a:pPr>
            <a:r>
              <a:rPr sz="867" dirty="0">
                <a:latin typeface="Tw Cen MT"/>
                <a:ea typeface="Tw Cen MT"/>
                <a:cs typeface="Tw Cen MT"/>
                <a:sym typeface="Tw Cen MT"/>
              </a:rPr>
              <a:t>A total of 11.2% patients identified as Hispanic, 10.1% identified as non-Hispanic Black, and 69.5% identified as non-Hispanic White. From 2000 to 2019, there were 3839 patients with </a:t>
            </a:r>
            <a:r>
              <a:rPr sz="867" dirty="0" err="1">
                <a:latin typeface="Tw Cen MT"/>
                <a:ea typeface="Tw Cen MT"/>
                <a:cs typeface="Tw Cen MT"/>
                <a:sym typeface="Tw Cen MT"/>
              </a:rPr>
              <a:t>nonkeratinocyte</a:t>
            </a:r>
            <a:r>
              <a:rPr sz="867" dirty="0">
                <a:latin typeface="Tw Cen MT"/>
                <a:ea typeface="Tw Cen MT"/>
                <a:cs typeface="Tw Cen MT"/>
                <a:sym typeface="Tw Cen MT"/>
              </a:rPr>
              <a:t> skin cancer, including melanoma (3419 [89.1%]), Merkel cell carcinoma (121 [3.2%]), hemangiosarcoma (104 [2.7%]), and 32 other </a:t>
            </a:r>
            <a:r>
              <a:rPr sz="867" dirty="0" err="1">
                <a:latin typeface="Tw Cen MT"/>
                <a:ea typeface="Tw Cen MT"/>
                <a:cs typeface="Tw Cen MT"/>
                <a:sym typeface="Tw Cen MT"/>
              </a:rPr>
              <a:t>nonkeratinocyte</a:t>
            </a:r>
            <a:r>
              <a:rPr sz="867" dirty="0">
                <a:latin typeface="Tw Cen MT"/>
                <a:ea typeface="Tw Cen MT"/>
                <a:cs typeface="Tw Cen MT"/>
                <a:sym typeface="Tw Cen MT"/>
              </a:rPr>
              <a:t> skin cancers (195 [5.1%]), documented to occur after breast cancer treatment. </a:t>
            </a:r>
          </a:p>
          <a:p>
            <a:pPr lvl="0" algn="l" defTabSz="233172">
              <a:lnSpc>
                <a:spcPct val="100000"/>
              </a:lnSpc>
              <a:defRPr sz="1800" cap="none" spc="0">
                <a:solidFill>
                  <a:srgbClr val="000000"/>
                </a:solidFill>
              </a:defRPr>
            </a:pPr>
            <a:endParaRPr sz="867" dirty="0">
              <a:latin typeface="Tw Cen MT"/>
              <a:ea typeface="Tw Cen MT"/>
              <a:cs typeface="Tw Cen MT"/>
              <a:sym typeface="Tw Cen MT"/>
            </a:endParaRPr>
          </a:p>
          <a:p>
            <a:pPr lvl="0" algn="l" defTabSz="233172">
              <a:lnSpc>
                <a:spcPct val="100000"/>
              </a:lnSpc>
              <a:defRPr sz="1800" cap="none" spc="0">
                <a:solidFill>
                  <a:srgbClr val="000000"/>
                </a:solidFill>
              </a:defRPr>
            </a:pPr>
            <a:r>
              <a:rPr sz="867" dirty="0">
                <a:latin typeface="Tw Cen MT"/>
                <a:ea typeface="Tw Cen MT"/>
                <a:cs typeface="Tw Cen MT"/>
                <a:sym typeface="Tw Cen MT"/>
              </a:rPr>
              <a:t>The risk of </a:t>
            </a:r>
            <a:r>
              <a:rPr sz="867" dirty="0" err="1">
                <a:latin typeface="Tw Cen MT"/>
                <a:ea typeface="Tw Cen MT"/>
                <a:cs typeface="Tw Cen MT"/>
                <a:sym typeface="Tw Cen MT"/>
              </a:rPr>
              <a:t>nonkeratinocyte</a:t>
            </a:r>
            <a:r>
              <a:rPr sz="867" dirty="0">
                <a:latin typeface="Tw Cen MT"/>
                <a:ea typeface="Tw Cen MT"/>
                <a:cs typeface="Tw Cen MT"/>
                <a:sym typeface="Tw Cen MT"/>
              </a:rPr>
              <a:t> skin cancer diagnosis after breast cancer treatment with radiation was 57% higher (SIR, 1.57 [95% CI, 1.45-1.7]) than that of the general population when considering the most relevant site: the skin of the breast or trunk. When risk at this site was stratified by skin cancer subtype, the SIRs for melanoma and hemangiosarcoma were both statistically significant at 1.37 (95% CI, 1.25-1.49) and 27.11 (95% CI, 21.6-33.61), respectively. </a:t>
            </a:r>
          </a:p>
          <a:p>
            <a:pPr lvl="0" algn="l" defTabSz="233172">
              <a:lnSpc>
                <a:spcPct val="100000"/>
              </a:lnSpc>
              <a:defRPr sz="1800" cap="none" spc="0">
                <a:solidFill>
                  <a:srgbClr val="000000"/>
                </a:solidFill>
              </a:defRPr>
            </a:pPr>
            <a:endParaRPr sz="867" dirty="0">
              <a:latin typeface="Tw Cen MT"/>
              <a:ea typeface="Tw Cen MT"/>
              <a:cs typeface="Tw Cen MT"/>
              <a:sym typeface="Tw Cen MT"/>
            </a:endParaRPr>
          </a:p>
          <a:p>
            <a:pPr lvl="0" algn="l" defTabSz="233172">
              <a:lnSpc>
                <a:spcPct val="100000"/>
              </a:lnSpc>
              <a:defRPr sz="1800" cap="none" spc="0">
                <a:solidFill>
                  <a:srgbClr val="000000"/>
                </a:solidFill>
              </a:defRPr>
            </a:pPr>
            <a:r>
              <a:rPr sz="867" dirty="0">
                <a:latin typeface="Tw Cen MT"/>
                <a:ea typeface="Tw Cen MT"/>
                <a:cs typeface="Tw Cen MT"/>
                <a:sym typeface="Tw Cen MT"/>
              </a:rPr>
              <a:t>Receipt of radiation therapy was associated with a greater risk of </a:t>
            </a:r>
            <a:r>
              <a:rPr sz="867" dirty="0" err="1">
                <a:latin typeface="Tw Cen MT"/>
                <a:ea typeface="Tw Cen MT"/>
                <a:cs typeface="Tw Cen MT"/>
                <a:sym typeface="Tw Cen MT"/>
              </a:rPr>
              <a:t>nonkeratinocyte</a:t>
            </a:r>
            <a:r>
              <a:rPr sz="867" dirty="0">
                <a:latin typeface="Tw Cen MT"/>
                <a:ea typeface="Tw Cen MT"/>
                <a:cs typeface="Tw Cen MT"/>
                <a:sym typeface="Tw Cen MT"/>
              </a:rPr>
              <a:t> skin cancer compared with chemotherapy and surgical interventions.</a:t>
            </a:r>
          </a:p>
        </p:txBody>
      </p:sp>
      <p:sp>
        <p:nvSpPr>
          <p:cNvPr id="85" name="Shape 85"/>
          <p:cNvSpPr>
            <a:spLocks noGrp="1"/>
          </p:cNvSpPr>
          <p:nvPr>
            <p:ph type="subTitle" idx="1"/>
          </p:nvPr>
        </p:nvSpPr>
        <p:spPr>
          <a:prstGeom prst="rect">
            <a:avLst/>
          </a:prstGeom>
        </p:spPr>
        <p:txBody>
          <a:bodyPr>
            <a:normAutofit fontScale="77500" lnSpcReduction="20000"/>
          </a:bodyPr>
          <a:lstStyle/>
          <a:p>
            <a:pPr lvl="0">
              <a:defRPr sz="1800">
                <a:solidFill>
                  <a:srgbClr val="000000"/>
                </a:solidFill>
              </a:defRPr>
            </a:pPr>
            <a:r>
              <a:rPr sz="1300">
                <a:solidFill>
                  <a:srgbClr val="0D0D0D"/>
                </a:solidFill>
              </a:rPr>
              <a:t>Rezaei SJ, Eid E, Tang JY, Kurian AW, Kwong BY, Linos E. Incidence of Nonkeratinocyte Skin Cancer After Breast Cancer Radiation Therapy. JAMA Netw Open. 2024;7(3):e241632. doi:10.1001/jamanetworkopen.2024.1632</a:t>
            </a:r>
          </a:p>
        </p:txBody>
      </p:sp>
      <p:sp>
        <p:nvSpPr>
          <p:cNvPr id="86" name="Shape 86"/>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700">
                <a:solidFill>
                  <a:srgbClr val="0D0D0D"/>
                </a:solidFill>
              </a:rPr>
              <a:t>4</a:t>
            </a:fld>
            <a:endParaRPr sz="700">
              <a:solidFill>
                <a:srgbClr val="0D0D0D"/>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title"/>
          </p:nvPr>
        </p:nvSpPr>
        <p:spPr>
          <a:prstGeom prst="rect">
            <a:avLst/>
          </a:prstGeom>
        </p:spPr>
        <p:txBody>
          <a:bodyPr/>
          <a:lstStyle/>
          <a:p>
            <a:pPr lvl="0"/>
            <a:endParaRPr/>
          </a:p>
        </p:txBody>
      </p:sp>
      <p:sp>
        <p:nvSpPr>
          <p:cNvPr id="322" name="Shape 322"/>
          <p:cNvSpPr>
            <a:spLocks noGrp="1"/>
          </p:cNvSpPr>
          <p:nvPr>
            <p:ph type="body" idx="1"/>
          </p:nvPr>
        </p:nvSpPr>
        <p:spPr>
          <a:prstGeom prst="rect">
            <a:avLst/>
          </a:prstGeom>
        </p:spPr>
        <p:txBody>
          <a:bodyPr/>
          <a:lstStyle/>
          <a:p>
            <a:pPr lvl="0"/>
            <a:endParaRPr/>
          </a:p>
        </p:txBody>
      </p:sp>
      <p:sp>
        <p:nvSpPr>
          <p:cNvPr id="323" name="Shape 323"/>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normAutofit lnSpcReduction="10000"/>
          </a:bodyPr>
          <a:lstStyle/>
          <a:p>
            <a:pPr lvl="0">
              <a:defRPr sz="1800">
                <a:solidFill>
                  <a:srgbClr val="000000"/>
                </a:solidFill>
              </a:defRPr>
            </a:pPr>
            <a:fld id="{86CB4B4D-7CA3-9044-876B-883B54F8677D}" type="slidenum">
              <a:rPr sz="700">
                <a:solidFill>
                  <a:srgbClr val="0D0D0D"/>
                </a:solidFill>
              </a:rPr>
              <a:t>40</a:t>
            </a:fld>
            <a:endParaRPr sz="700">
              <a:solidFill>
                <a:srgbClr val="0D0D0D"/>
              </a:solidFill>
            </a:endParaRPr>
          </a:p>
        </p:txBody>
      </p:sp>
      <p:pic>
        <p:nvPicPr>
          <p:cNvPr id="324" name="IMG_5337.jpg"/>
          <p:cNvPicPr/>
          <p:nvPr/>
        </p:nvPicPr>
        <p:blipFill>
          <a:blip r:embed="rId2"/>
          <a:stretch>
            <a:fillRect/>
          </a:stretch>
        </p:blipFill>
        <p:spPr>
          <a:xfrm>
            <a:off x="414227" y="-1"/>
            <a:ext cx="3857626" cy="5143501"/>
          </a:xfrm>
          <a:prstGeom prst="rect">
            <a:avLst/>
          </a:prstGeom>
          <a:ln w="12700">
            <a:miter lim="400000"/>
          </a:ln>
        </p:spPr>
      </p:pic>
      <p:pic>
        <p:nvPicPr>
          <p:cNvPr id="325" name="IMG_5338.jpg"/>
          <p:cNvPicPr/>
          <p:nvPr/>
        </p:nvPicPr>
        <p:blipFill>
          <a:blip r:embed="rId3"/>
          <a:stretch>
            <a:fillRect/>
          </a:stretch>
        </p:blipFill>
        <p:spPr>
          <a:xfrm>
            <a:off x="4547456" y="-1"/>
            <a:ext cx="3857626" cy="514350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p:cNvSpPr>
          <p:nvPr>
            <p:ph type="title"/>
          </p:nvPr>
        </p:nvSpPr>
        <p:spPr>
          <a:prstGeom prst="rect">
            <a:avLst/>
          </a:prstGeom>
        </p:spPr>
        <p:txBody>
          <a:bodyPr/>
          <a:lstStyle/>
          <a:p>
            <a:pPr lvl="0"/>
            <a:endParaRPr/>
          </a:p>
        </p:txBody>
      </p:sp>
      <p:sp>
        <p:nvSpPr>
          <p:cNvPr id="328" name="Shape 328"/>
          <p:cNvSpPr>
            <a:spLocks noGrp="1"/>
          </p:cNvSpPr>
          <p:nvPr>
            <p:ph type="body" idx="1"/>
          </p:nvPr>
        </p:nvSpPr>
        <p:spPr>
          <a:prstGeom prst="rect">
            <a:avLst/>
          </a:prstGeom>
        </p:spPr>
        <p:txBody>
          <a:bodyPr/>
          <a:lstStyle/>
          <a:p>
            <a:pPr lvl="0"/>
            <a:endParaRPr/>
          </a:p>
        </p:txBody>
      </p:sp>
      <p:sp>
        <p:nvSpPr>
          <p:cNvPr id="329" name="Shape 32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normAutofit lnSpcReduction="10000"/>
          </a:bodyPr>
          <a:lstStyle/>
          <a:p>
            <a:pPr lvl="0">
              <a:defRPr sz="1800">
                <a:solidFill>
                  <a:srgbClr val="000000"/>
                </a:solidFill>
              </a:defRPr>
            </a:pPr>
            <a:fld id="{86CB4B4D-7CA3-9044-876B-883B54F8677D}" type="slidenum">
              <a:rPr sz="700">
                <a:solidFill>
                  <a:srgbClr val="0D0D0D"/>
                </a:solidFill>
              </a:rPr>
              <a:t>41</a:t>
            </a:fld>
            <a:endParaRPr sz="700">
              <a:solidFill>
                <a:srgbClr val="0D0D0D"/>
              </a:solidFill>
            </a:endParaRPr>
          </a:p>
        </p:txBody>
      </p:sp>
      <p:pic>
        <p:nvPicPr>
          <p:cNvPr id="330" name="IMG_4977.jpg"/>
          <p:cNvPicPr/>
          <p:nvPr/>
        </p:nvPicPr>
        <p:blipFill>
          <a:blip r:embed="rId2"/>
          <a:stretch>
            <a:fillRect/>
          </a:stretch>
        </p:blipFill>
        <p:spPr>
          <a:xfrm>
            <a:off x="2564208" y="-1"/>
            <a:ext cx="3857626" cy="5143501"/>
          </a:xfrm>
          <a:prstGeom prst="rect">
            <a:avLst/>
          </a:prstGeom>
          <a:ln w="12700">
            <a:miter lim="400000"/>
          </a:ln>
        </p:spPr>
      </p:pic>
      <p:pic>
        <p:nvPicPr>
          <p:cNvPr id="331" name="IMG_4978.jpg"/>
          <p:cNvPicPr/>
          <p:nvPr/>
        </p:nvPicPr>
        <p:blipFill>
          <a:blip r:embed="rId3"/>
          <a:stretch>
            <a:fillRect/>
          </a:stretch>
        </p:blipFill>
        <p:spPr>
          <a:xfrm>
            <a:off x="2564208" y="-1"/>
            <a:ext cx="3857626" cy="5143501"/>
          </a:xfrm>
          <a:prstGeom prst="rect">
            <a:avLst/>
          </a:prstGeom>
          <a:ln w="12700">
            <a:miter lim="400000"/>
          </a:ln>
        </p:spPr>
      </p:pic>
      <p:pic>
        <p:nvPicPr>
          <p:cNvPr id="332" name="IMG_4979.png"/>
          <p:cNvPicPr/>
          <p:nvPr/>
        </p:nvPicPr>
        <p:blipFill>
          <a:blip r:embed="rId4"/>
          <a:stretch>
            <a:fillRect/>
          </a:stretch>
        </p:blipFill>
        <p:spPr>
          <a:xfrm>
            <a:off x="2564208" y="-1"/>
            <a:ext cx="3857626" cy="5143501"/>
          </a:xfrm>
          <a:prstGeom prst="rect">
            <a:avLst/>
          </a:prstGeom>
          <a:ln w="12700">
            <a:miter lim="400000"/>
          </a:ln>
        </p:spPr>
      </p:pic>
      <p:pic>
        <p:nvPicPr>
          <p:cNvPr id="333" name="IMG_4980.jpg"/>
          <p:cNvPicPr/>
          <p:nvPr/>
        </p:nvPicPr>
        <p:blipFill>
          <a:blip r:embed="rId5"/>
          <a:stretch>
            <a:fillRect/>
          </a:stretch>
        </p:blipFill>
        <p:spPr>
          <a:xfrm>
            <a:off x="2643187" y="-1"/>
            <a:ext cx="3857626" cy="5143501"/>
          </a:xfrm>
          <a:prstGeom prst="rect">
            <a:avLst/>
          </a:prstGeom>
          <a:ln w="12700">
            <a:miter lim="400000"/>
          </a:ln>
        </p:spPr>
      </p:pic>
      <p:pic>
        <p:nvPicPr>
          <p:cNvPr id="334" name="IMG_4979.JPG"/>
          <p:cNvPicPr/>
          <p:nvPr/>
        </p:nvPicPr>
        <p:blipFill>
          <a:blip r:embed="rId4"/>
          <a:stretch>
            <a:fillRect/>
          </a:stretch>
        </p:blipFill>
        <p:spPr>
          <a:xfrm>
            <a:off x="5916423" y="-1"/>
            <a:ext cx="3857626" cy="5143501"/>
          </a:xfrm>
          <a:prstGeom prst="rect">
            <a:avLst/>
          </a:prstGeom>
          <a:ln w="12700">
            <a:miter lim="400000"/>
          </a:ln>
        </p:spPr>
      </p:pic>
      <p:pic>
        <p:nvPicPr>
          <p:cNvPr id="335" name="IMG_4977.jpg"/>
          <p:cNvPicPr/>
          <p:nvPr/>
        </p:nvPicPr>
        <p:blipFill>
          <a:blip r:embed="rId2"/>
          <a:stretch>
            <a:fillRect/>
          </a:stretch>
        </p:blipFill>
        <p:spPr>
          <a:xfrm>
            <a:off x="-305358" y="0"/>
            <a:ext cx="3857626" cy="5143501"/>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p:nvPr/>
        </p:nvSpPr>
        <p:spPr>
          <a:xfrm flipV="1">
            <a:off x="571500" y="619742"/>
            <a:ext cx="0" cy="685801"/>
          </a:xfrm>
          <a:prstGeom prst="line">
            <a:avLst/>
          </a:prstGeom>
          <a:ln w="19050">
            <a:solidFill>
              <a:srgbClr val="1CADE4"/>
            </a:solidFill>
          </a:ln>
        </p:spPr>
        <p:txBody>
          <a:bodyPr lIns="0" tIns="0" rIns="0" bIns="0"/>
          <a:lstStyle/>
          <a:p>
            <a:pPr lvl="0">
              <a:defRPr sz="1200">
                <a:latin typeface="+mj-lt"/>
                <a:ea typeface="+mj-ea"/>
                <a:cs typeface="+mj-cs"/>
                <a:sym typeface="Helvetica"/>
              </a:defRPr>
            </a:pPr>
            <a:endParaRPr/>
          </a:p>
        </p:txBody>
      </p:sp>
      <p:sp>
        <p:nvSpPr>
          <p:cNvPr id="338" name="Shape 338"/>
          <p:cNvSpPr/>
          <p:nvPr/>
        </p:nvSpPr>
        <p:spPr>
          <a:xfrm>
            <a:off x="0" y="0"/>
            <a:ext cx="4101411" cy="5143500"/>
          </a:xfrm>
          <a:prstGeom prst="rect">
            <a:avLst/>
          </a:prstGeom>
          <a:solidFill>
            <a:srgbClr val="1CADE4"/>
          </a:solidFill>
          <a:ln w="12700">
            <a:miter lim="400000"/>
          </a:ln>
        </p:spPr>
        <p:txBody>
          <a:bodyPr lIns="0" tIns="0" rIns="0" bIns="0" anchor="ctr"/>
          <a:lstStyle/>
          <a:p>
            <a:pPr lvl="0" algn="ctr">
              <a:defRPr>
                <a:solidFill>
                  <a:srgbClr val="FFFFFF"/>
                </a:solidFill>
              </a:defRPr>
            </a:pPr>
            <a:endParaRPr/>
          </a:p>
        </p:txBody>
      </p:sp>
      <p:sp>
        <p:nvSpPr>
          <p:cNvPr id="339" name="Shape 339"/>
          <p:cNvSpPr>
            <a:spLocks noGrp="1"/>
          </p:cNvSpPr>
          <p:nvPr>
            <p:ph type="title"/>
          </p:nvPr>
        </p:nvSpPr>
        <p:spPr>
          <a:xfrm>
            <a:off x="768095" y="438912"/>
            <a:ext cx="2834316" cy="1124712"/>
          </a:xfrm>
          <a:prstGeom prst="rect">
            <a:avLst/>
          </a:prstGeom>
        </p:spPr>
        <p:txBody>
          <a:bodyPr lIns="45719" tIns="45719" rIns="45719" bIns="45719" anchor="ctr"/>
          <a:lstStyle>
            <a:lvl1pPr defTabSz="914400">
              <a:defRPr sz="5000" spc="100">
                <a:solidFill>
                  <a:srgbClr val="FFFFFF"/>
                </a:solidFill>
              </a:defRPr>
            </a:lvl1pPr>
          </a:lstStyle>
          <a:p>
            <a:pPr lvl="0">
              <a:defRPr sz="1800" cap="none" spc="0">
                <a:solidFill>
                  <a:srgbClr val="000000"/>
                </a:solidFill>
              </a:defRPr>
            </a:pPr>
            <a:r>
              <a:rPr sz="5000" cap="all" spc="100">
                <a:solidFill>
                  <a:srgbClr val="FFFFFF"/>
                </a:solidFill>
              </a:rPr>
              <a:t>rosacea</a:t>
            </a:r>
          </a:p>
        </p:txBody>
      </p:sp>
      <p:sp>
        <p:nvSpPr>
          <p:cNvPr id="341" name="Shape 341"/>
          <p:cNvSpPr>
            <a:spLocks noGrp="1"/>
          </p:cNvSpPr>
          <p:nvPr>
            <p:ph type="body" idx="1"/>
          </p:nvPr>
        </p:nvSpPr>
        <p:spPr>
          <a:xfrm>
            <a:off x="571499" y="1305542"/>
            <a:ext cx="3040382" cy="3357898"/>
          </a:xfrm>
          <a:prstGeom prst="rect">
            <a:avLst/>
          </a:prstGeom>
        </p:spPr>
        <p:txBody>
          <a:bodyPr lIns="45719" tIns="45719" rIns="45719" bIns="45719"/>
          <a:lstStyle/>
          <a:p>
            <a:pPr marL="0" lvl="0" indent="0" defTabSz="914400">
              <a:spcBef>
                <a:spcPts val="1200"/>
              </a:spcBef>
              <a:buSzTx/>
              <a:buNone/>
              <a:defRPr sz="1800"/>
            </a:pPr>
            <a:r>
              <a:rPr sz="1600">
                <a:solidFill>
                  <a:srgbClr val="FFFFFF"/>
                </a:solidFill>
              </a:rPr>
              <a:t>Rosacea can vary substantially from one patient to another but commonly result in flushing and persistent facial redness. Small blood vessels may also become visible in some patients.</a:t>
            </a:r>
          </a:p>
          <a:p>
            <a:pPr marL="0" lvl="0" indent="0" defTabSz="914400">
              <a:spcBef>
                <a:spcPts val="1200"/>
              </a:spcBef>
              <a:buSzTx/>
              <a:buNone/>
              <a:defRPr sz="1800"/>
            </a:pPr>
            <a:r>
              <a:rPr sz="1600">
                <a:solidFill>
                  <a:srgbClr val="FFFFFF"/>
                </a:solidFill>
              </a:rPr>
              <a:t>The disorder is more frequently diagnosed in women but tends to be more sever in men.</a:t>
            </a:r>
          </a:p>
          <a:p>
            <a:pPr marL="0" lvl="0" indent="0" defTabSz="914400">
              <a:spcBef>
                <a:spcPts val="1200"/>
              </a:spcBef>
              <a:buSzTx/>
              <a:buNone/>
              <a:defRPr sz="1800"/>
            </a:pPr>
            <a:r>
              <a:rPr sz="1600">
                <a:solidFill>
                  <a:srgbClr val="FFFFFF"/>
                </a:solidFill>
              </a:rPr>
              <a:t>Tailored individual treatment through a range of oral and topical treatment is available through a dermatologist.</a:t>
            </a:r>
          </a:p>
        </p:txBody>
      </p:sp>
      <p:sp>
        <p:nvSpPr>
          <p:cNvPr id="340" name="Shape 340"/>
          <p:cNvSpPr/>
          <p:nvPr/>
        </p:nvSpPr>
        <p:spPr>
          <a:xfrm flipV="1">
            <a:off x="571500" y="619742"/>
            <a:ext cx="0" cy="685801"/>
          </a:xfrm>
          <a:prstGeom prst="line">
            <a:avLst/>
          </a:prstGeom>
          <a:ln w="19050">
            <a:solidFill>
              <a:srgbClr val="D2EFFA"/>
            </a:solidFill>
          </a:ln>
        </p:spPr>
        <p:txBody>
          <a:bodyPr lIns="0" tIns="0" rIns="0" bIns="0"/>
          <a:lstStyle/>
          <a:p>
            <a:pPr lvl="0">
              <a:defRPr sz="1200">
                <a:latin typeface="+mj-lt"/>
                <a:ea typeface="+mj-ea"/>
                <a:cs typeface="+mj-cs"/>
                <a:sym typeface="Helvetica"/>
              </a:defRPr>
            </a:pPr>
            <a:endParaRPr/>
          </a:p>
        </p:txBody>
      </p:sp>
      <p:pic>
        <p:nvPicPr>
          <p:cNvPr id="342" name="image33.jpg"/>
          <p:cNvPicPr/>
          <p:nvPr/>
        </p:nvPicPr>
        <p:blipFill>
          <a:blip r:embed="rId2"/>
          <a:srcRect t="5342" b="1"/>
          <a:stretch>
            <a:fillRect/>
          </a:stretch>
        </p:blipFill>
        <p:spPr>
          <a:xfrm>
            <a:off x="4850181" y="480059"/>
            <a:ext cx="3535577" cy="418338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title"/>
          </p:nvPr>
        </p:nvSpPr>
        <p:spPr>
          <a:xfrm>
            <a:off x="2400250" y="247829"/>
            <a:ext cx="6321601" cy="512748"/>
          </a:xfrm>
          <a:prstGeom prst="rect">
            <a:avLst/>
          </a:prstGeom>
        </p:spPr>
        <p:txBody>
          <a:bodyPr>
            <a:normAutofit fontScale="90000"/>
          </a:bodyPr>
          <a:lstStyle>
            <a:lvl1pPr defTabSz="665226">
              <a:defRPr sz="3201" spc="0">
                <a:solidFill>
                  <a:srgbClr val="1CADE4"/>
                </a:solidFill>
              </a:defRPr>
            </a:lvl1pPr>
          </a:lstStyle>
          <a:p>
            <a:pPr lvl="0">
              <a:defRPr sz="1800" cap="none">
                <a:solidFill>
                  <a:srgbClr val="000000"/>
                </a:solidFill>
              </a:defRPr>
            </a:pPr>
            <a:r>
              <a:rPr sz="3201" cap="all" dirty="0">
                <a:solidFill>
                  <a:srgbClr val="1CADE4"/>
                </a:solidFill>
              </a:rPr>
              <a:t>See a Dermatologist regular</a:t>
            </a:r>
            <a:r>
              <a:rPr lang="en-US" sz="3201" cap="all" dirty="0">
                <a:solidFill>
                  <a:srgbClr val="1CADE4"/>
                </a:solidFill>
              </a:rPr>
              <a:t>l</a:t>
            </a:r>
            <a:r>
              <a:rPr sz="3201" cap="all" dirty="0">
                <a:solidFill>
                  <a:srgbClr val="1CADE4"/>
                </a:solidFill>
              </a:rPr>
              <a:t>y</a:t>
            </a:r>
          </a:p>
        </p:txBody>
      </p:sp>
      <p:sp>
        <p:nvSpPr>
          <p:cNvPr id="345" name="Shape 345"/>
          <p:cNvSpPr>
            <a:spLocks noGrp="1"/>
          </p:cNvSpPr>
          <p:nvPr>
            <p:ph type="body" idx="1"/>
          </p:nvPr>
        </p:nvSpPr>
        <p:spPr>
          <a:xfrm>
            <a:off x="1598064" y="828942"/>
            <a:ext cx="7133649" cy="4127619"/>
          </a:xfrm>
          <a:prstGeom prst="rect">
            <a:avLst/>
          </a:prstGeom>
        </p:spPr>
        <p:txBody>
          <a:bodyPr>
            <a:normAutofit lnSpcReduction="10000"/>
          </a:bodyPr>
          <a:lstStyle/>
          <a:p>
            <a:pPr lvl="0">
              <a:defRPr sz="1800"/>
            </a:pPr>
            <a:r>
              <a:rPr sz="1800" dirty="0"/>
              <a:t>Prevention is always important.</a:t>
            </a:r>
          </a:p>
          <a:p>
            <a:pPr marL="0" lvl="0" indent="114300">
              <a:buSzTx/>
              <a:buNone/>
              <a:defRPr sz="1800"/>
            </a:pPr>
            <a:endParaRPr sz="1800" dirty="0"/>
          </a:p>
          <a:p>
            <a:pPr lvl="0">
              <a:defRPr sz="1800"/>
            </a:pPr>
            <a:r>
              <a:rPr sz="1800" dirty="0"/>
              <a:t>Annual Dermatology appointments can help you check for skin cancers early.</a:t>
            </a:r>
          </a:p>
          <a:p>
            <a:pPr lvl="0">
              <a:defRPr sz="1800"/>
            </a:pPr>
            <a:endParaRPr sz="1600" dirty="0"/>
          </a:p>
          <a:p>
            <a:pPr marL="0" lvl="0" indent="114300">
              <a:buSzTx/>
              <a:buNone/>
              <a:defRPr sz="1800"/>
            </a:pPr>
            <a:r>
              <a:rPr sz="1800" dirty="0"/>
              <a:t>To make an appointment</a:t>
            </a:r>
            <a:r>
              <a:rPr lang="en-US" sz="1800" dirty="0"/>
              <a:t>:</a:t>
            </a:r>
          </a:p>
          <a:p>
            <a:pPr marL="0" lvl="0" indent="114300" algn="ctr">
              <a:buSzTx/>
              <a:buNone/>
              <a:defRPr sz="1800"/>
            </a:pPr>
            <a:r>
              <a:rPr lang="en-US" sz="1800" dirty="0"/>
              <a:t>Lori A. Haddad, DO</a:t>
            </a:r>
          </a:p>
          <a:p>
            <a:pPr marL="0" lvl="0" indent="114300" algn="ctr">
              <a:buSzTx/>
              <a:buNone/>
              <a:defRPr sz="1800"/>
            </a:pPr>
            <a:r>
              <a:rPr lang="en-US" sz="1800" dirty="0"/>
              <a:t>Beacon Skin &amp; Surgeries</a:t>
            </a:r>
          </a:p>
          <a:p>
            <a:pPr marL="0" lvl="0" indent="114300">
              <a:buSzTx/>
              <a:buNone/>
              <a:defRPr sz="1800"/>
            </a:pPr>
            <a:endParaRPr lang="en-US" dirty="0"/>
          </a:p>
          <a:p>
            <a:pPr marL="0" lvl="0" indent="114300">
              <a:buSzTx/>
              <a:buNone/>
              <a:defRPr sz="1800"/>
            </a:pPr>
            <a:r>
              <a:rPr lang="en-US" dirty="0"/>
              <a:t>110 W. South Blvd.			37595 W. Seven Mile Rd.</a:t>
            </a:r>
          </a:p>
          <a:p>
            <a:pPr marL="0" lvl="0" indent="114300">
              <a:buSzTx/>
              <a:buNone/>
              <a:defRPr sz="1800"/>
            </a:pPr>
            <a:r>
              <a:rPr lang="en-US" dirty="0"/>
              <a:t>Suite 100				Suite 240</a:t>
            </a:r>
          </a:p>
          <a:p>
            <a:pPr marL="0" lvl="0" indent="114300">
              <a:buSzTx/>
              <a:buNone/>
              <a:defRPr sz="1800"/>
            </a:pPr>
            <a:r>
              <a:rPr lang="en-US" dirty="0"/>
              <a:t>Rochester Hills, MI  48307		Livonia, MI  48152</a:t>
            </a:r>
          </a:p>
          <a:p>
            <a:pPr marL="0" lvl="0" indent="114300">
              <a:buSzTx/>
              <a:buNone/>
              <a:defRPr sz="1800"/>
            </a:pPr>
            <a:r>
              <a:rPr lang="en-US" dirty="0"/>
              <a:t>Office:  (248) 852-1900		Office:  (248) 852-1900</a:t>
            </a:r>
          </a:p>
          <a:p>
            <a:pPr marL="0" lvl="0" indent="114300">
              <a:buSzTx/>
              <a:buNone/>
              <a:defRPr sz="1800"/>
            </a:pPr>
            <a:endParaRPr lang="en-US" dirty="0"/>
          </a:p>
          <a:p>
            <a:pPr marL="0" lvl="0" indent="114300">
              <a:buSzTx/>
              <a:buNone/>
              <a:defRPr sz="1800"/>
            </a:pPr>
            <a:r>
              <a:rPr lang="en-US" dirty="0"/>
              <a:t>Coming soon in August, new location off Rochester Rd. in Troy</a:t>
            </a:r>
          </a:p>
          <a:p>
            <a:pPr marL="0" lvl="0" indent="114300">
              <a:buSzTx/>
              <a:buNone/>
              <a:defRPr sz="1800"/>
            </a:pPr>
            <a:endParaRPr lang="en-US" dirty="0"/>
          </a:p>
          <a:p>
            <a:pPr marL="0" lvl="0" indent="114300">
              <a:buSzTx/>
              <a:buNone/>
              <a:defRPr sz="1800"/>
            </a:pPr>
            <a:endParaRPr lang="en-US" dirty="0"/>
          </a:p>
          <a:p>
            <a:pPr marL="0" lvl="0" indent="114300">
              <a:buSzTx/>
              <a:buNone/>
              <a:defRPr sz="1800"/>
            </a:pPr>
            <a:endParaRPr lang="en-US" sz="1600" dirty="0"/>
          </a:p>
          <a:p>
            <a:pPr marL="0" lvl="0" indent="114300">
              <a:buSzTx/>
              <a:buNone/>
              <a:defRPr sz="1800"/>
            </a:pPr>
            <a:endParaRPr sz="1600"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ctrTitle"/>
          </p:nvPr>
        </p:nvSpPr>
        <p:spPr>
          <a:xfrm>
            <a:off x="285750" y="3503776"/>
            <a:ext cx="5790310" cy="1486968"/>
          </a:xfrm>
          <a:prstGeom prst="rect">
            <a:avLst/>
          </a:prstGeom>
        </p:spPr>
        <p:txBody>
          <a:bodyPr/>
          <a:lstStyle/>
          <a:p>
            <a:pPr lvl="0" algn="l" defTabSz="610361">
              <a:defRPr sz="1800" cap="none" spc="0">
                <a:solidFill>
                  <a:srgbClr val="000000"/>
                </a:solidFill>
              </a:defRPr>
            </a:pPr>
            <a:r>
              <a:rPr sz="1068" cap="all" spc="43" dirty="0">
                <a:solidFill>
                  <a:srgbClr val="0D0D0D"/>
                </a:solidFill>
              </a:rPr>
              <a:t>Highlights</a:t>
            </a:r>
            <a:r>
              <a:rPr lang="en-US" sz="1068" cap="all" spc="43" dirty="0">
                <a:solidFill>
                  <a:srgbClr val="0D0D0D"/>
                </a:solidFill>
              </a:rPr>
              <a:t>:</a:t>
            </a:r>
            <a:endParaRPr sz="1068" cap="all" spc="43" dirty="0">
              <a:solidFill>
                <a:srgbClr val="0D0D0D"/>
              </a:solidFill>
            </a:endParaRPr>
          </a:p>
          <a:p>
            <a:pPr lvl="0" defTabSz="610361">
              <a:defRPr sz="1800" cap="none" spc="0">
                <a:solidFill>
                  <a:srgbClr val="000000"/>
                </a:solidFill>
              </a:defRPr>
            </a:pPr>
            <a:endParaRPr sz="1068" cap="all" spc="43" dirty="0">
              <a:solidFill>
                <a:srgbClr val="0D0D0D"/>
              </a:solidFill>
            </a:endParaRPr>
          </a:p>
          <a:p>
            <a:pPr marL="171450" lvl="0" indent="-171450" algn="l" defTabSz="610361">
              <a:buFont typeface="Arial" panose="020B0604020202020204" pitchFamily="34" charset="0"/>
              <a:buChar char="•"/>
              <a:defRPr sz="1800" cap="none" spc="0">
                <a:solidFill>
                  <a:srgbClr val="000000"/>
                </a:solidFill>
              </a:defRPr>
            </a:pPr>
            <a:r>
              <a:rPr sz="1068" cap="all" spc="43" dirty="0">
                <a:solidFill>
                  <a:srgbClr val="0D0D0D"/>
                </a:solidFill>
              </a:rPr>
              <a:t>There is a significant risk association between breast cancers and melanomas.</a:t>
            </a:r>
          </a:p>
          <a:p>
            <a:pPr lvl="0" algn="l" defTabSz="610361">
              <a:defRPr sz="1800" cap="none" spc="0">
                <a:solidFill>
                  <a:srgbClr val="000000"/>
                </a:solidFill>
              </a:defRPr>
            </a:pPr>
            <a:endParaRPr sz="1068" cap="all" spc="43" dirty="0">
              <a:solidFill>
                <a:srgbClr val="0D0D0D"/>
              </a:solidFill>
            </a:endParaRPr>
          </a:p>
          <a:p>
            <a:pPr lvl="0" algn="l" defTabSz="610361">
              <a:defRPr sz="1800" cap="none" spc="0">
                <a:solidFill>
                  <a:srgbClr val="000000"/>
                </a:solidFill>
              </a:defRPr>
            </a:pPr>
            <a:r>
              <a:rPr sz="1068" cap="all" spc="43" dirty="0">
                <a:solidFill>
                  <a:srgbClr val="0D0D0D"/>
                </a:solidFill>
              </a:rPr>
              <a:t>•</a:t>
            </a:r>
            <a:r>
              <a:rPr lang="en-US" sz="1068" spc="43" dirty="0"/>
              <a:t>    </a:t>
            </a:r>
            <a:r>
              <a:rPr sz="1068" cap="all" spc="43" dirty="0">
                <a:solidFill>
                  <a:srgbClr val="0D0D0D"/>
                </a:solidFill>
              </a:rPr>
              <a:t>Younger age and use of radiation are potential risk factors for second primary cancers.</a:t>
            </a:r>
          </a:p>
          <a:p>
            <a:pPr lvl="0" algn="l" defTabSz="610361">
              <a:defRPr sz="1800" cap="none" spc="0">
                <a:solidFill>
                  <a:srgbClr val="000000"/>
                </a:solidFill>
              </a:defRPr>
            </a:pPr>
            <a:endParaRPr sz="1068" cap="all" spc="43" dirty="0">
              <a:solidFill>
                <a:srgbClr val="0D0D0D"/>
              </a:solidFill>
            </a:endParaRPr>
          </a:p>
          <a:p>
            <a:pPr lvl="0" algn="l" defTabSz="610361">
              <a:defRPr sz="1800" cap="none" spc="0">
                <a:solidFill>
                  <a:srgbClr val="000000"/>
                </a:solidFill>
              </a:defRPr>
            </a:pPr>
            <a:r>
              <a:rPr sz="1068" cap="all" spc="43" dirty="0">
                <a:solidFill>
                  <a:srgbClr val="0D0D0D"/>
                </a:solidFill>
              </a:rPr>
              <a:t>•</a:t>
            </a:r>
            <a:r>
              <a:rPr lang="en-US" sz="1068" cap="all" spc="43" dirty="0">
                <a:solidFill>
                  <a:srgbClr val="0D0D0D"/>
                </a:solidFill>
              </a:rPr>
              <a:t>    </a:t>
            </a:r>
            <a:r>
              <a:rPr sz="1068" cap="all" spc="43" dirty="0">
                <a:solidFill>
                  <a:srgbClr val="0D0D0D"/>
                </a:solidFill>
              </a:rPr>
              <a:t>The positive breast cancer-melanoma association can be genetically dependent.</a:t>
            </a:r>
          </a:p>
          <a:p>
            <a:pPr lvl="0" algn="l" defTabSz="610361">
              <a:defRPr sz="1800" cap="none" spc="0">
                <a:solidFill>
                  <a:srgbClr val="000000"/>
                </a:solidFill>
              </a:defRPr>
            </a:pPr>
            <a:endParaRPr sz="1068" cap="all" spc="43" dirty="0">
              <a:solidFill>
                <a:srgbClr val="0D0D0D"/>
              </a:solidFill>
            </a:endParaRPr>
          </a:p>
          <a:p>
            <a:pPr lvl="0" algn="l" defTabSz="610361">
              <a:defRPr sz="1800" cap="none" spc="0">
                <a:solidFill>
                  <a:srgbClr val="000000"/>
                </a:solidFill>
              </a:defRPr>
            </a:pPr>
            <a:r>
              <a:rPr sz="1068" cap="all" spc="43" dirty="0">
                <a:solidFill>
                  <a:srgbClr val="0D0D0D"/>
                </a:solidFill>
              </a:rPr>
              <a:t>•</a:t>
            </a:r>
            <a:r>
              <a:rPr lang="en-US" sz="1068" cap="all" spc="43" dirty="0">
                <a:solidFill>
                  <a:srgbClr val="0D0D0D"/>
                </a:solidFill>
              </a:rPr>
              <a:t>    </a:t>
            </a:r>
            <a:r>
              <a:rPr sz="1068" cap="all" spc="43" dirty="0">
                <a:solidFill>
                  <a:srgbClr val="0D0D0D"/>
                </a:solidFill>
              </a:rPr>
              <a:t>Socio-cultural factors and surveillance bias may be attributed to previous findings.</a:t>
            </a:r>
          </a:p>
        </p:txBody>
      </p:sp>
      <p:sp>
        <p:nvSpPr>
          <p:cNvPr id="89" name="Shape 89"/>
          <p:cNvSpPr>
            <a:spLocks noGrp="1"/>
          </p:cNvSpPr>
          <p:nvPr>
            <p:ph type="subTitle" idx="1"/>
          </p:nvPr>
        </p:nvSpPr>
        <p:spPr>
          <a:prstGeom prst="rect">
            <a:avLst/>
          </a:prstGeom>
        </p:spPr>
        <p:txBody>
          <a:bodyPr>
            <a:normAutofit fontScale="62500" lnSpcReduction="20000"/>
          </a:bodyPr>
          <a:lstStyle/>
          <a:p>
            <a:pPr lvl="0" defTabSz="452628">
              <a:spcBef>
                <a:spcPts val="0"/>
              </a:spcBef>
              <a:defRPr sz="1800">
                <a:solidFill>
                  <a:srgbClr val="000000"/>
                </a:solidFill>
              </a:defRPr>
            </a:pPr>
            <a:r>
              <a:rPr sz="858">
                <a:solidFill>
                  <a:srgbClr val="0D0D0D"/>
                </a:solidFill>
              </a:rPr>
              <a:t>Arunan Jeyakumar, Terence C. Chua, Alfred King-Yin Lam, Vinod Gopalan,</a:t>
            </a:r>
          </a:p>
          <a:p>
            <a:pPr lvl="0" defTabSz="452628">
              <a:spcBef>
                <a:spcPts val="0"/>
              </a:spcBef>
              <a:defRPr sz="1800">
                <a:solidFill>
                  <a:srgbClr val="000000"/>
                </a:solidFill>
              </a:defRPr>
            </a:pPr>
            <a:r>
              <a:rPr sz="858">
                <a:solidFill>
                  <a:srgbClr val="0D0D0D"/>
                </a:solidFill>
              </a:rPr>
              <a:t>The Melanoma and Breast Cancer Association: An Overview of their ‘Second Primary Cancers’ and the Epidemiological, Genetic and Biological correlations,</a:t>
            </a:r>
          </a:p>
          <a:p>
            <a:pPr lvl="0" defTabSz="452628">
              <a:spcBef>
                <a:spcPts val="0"/>
              </a:spcBef>
              <a:defRPr sz="1800">
                <a:solidFill>
                  <a:srgbClr val="000000"/>
                </a:solidFill>
              </a:defRPr>
            </a:pPr>
            <a:r>
              <a:rPr sz="858">
                <a:solidFill>
                  <a:srgbClr val="0D0D0D"/>
                </a:solidFill>
              </a:rPr>
              <a:t>Critical Reviews in Oncology/Hematology,</a:t>
            </a:r>
          </a:p>
          <a:p>
            <a:pPr lvl="0" defTabSz="452628">
              <a:spcBef>
                <a:spcPts val="0"/>
              </a:spcBef>
              <a:defRPr sz="1800">
                <a:solidFill>
                  <a:srgbClr val="000000"/>
                </a:solidFill>
              </a:defRPr>
            </a:pPr>
            <a:r>
              <a:rPr sz="858">
                <a:solidFill>
                  <a:srgbClr val="0D0D0D"/>
                </a:solidFill>
              </a:rPr>
              <a:t>Volume 152,</a:t>
            </a:r>
          </a:p>
          <a:p>
            <a:pPr lvl="0" defTabSz="452628">
              <a:spcBef>
                <a:spcPts val="0"/>
              </a:spcBef>
              <a:defRPr sz="1800">
                <a:solidFill>
                  <a:srgbClr val="000000"/>
                </a:solidFill>
              </a:defRPr>
            </a:pPr>
            <a:r>
              <a:rPr sz="858">
                <a:solidFill>
                  <a:srgbClr val="0D0D0D"/>
                </a:solidFill>
              </a:rPr>
              <a:t>2020,</a:t>
            </a:r>
          </a:p>
          <a:p>
            <a:pPr lvl="0" defTabSz="452628">
              <a:spcBef>
                <a:spcPts val="0"/>
              </a:spcBef>
              <a:defRPr sz="1800">
                <a:solidFill>
                  <a:srgbClr val="000000"/>
                </a:solidFill>
              </a:defRPr>
            </a:pPr>
            <a:r>
              <a:rPr sz="858">
                <a:solidFill>
                  <a:srgbClr val="0D0D0D"/>
                </a:solidFill>
              </a:rPr>
              <a:t>102989,</a:t>
            </a:r>
          </a:p>
          <a:p>
            <a:pPr lvl="0" defTabSz="452628">
              <a:spcBef>
                <a:spcPts val="0"/>
              </a:spcBef>
              <a:defRPr sz="1800">
                <a:solidFill>
                  <a:srgbClr val="000000"/>
                </a:solidFill>
              </a:defRPr>
            </a:pPr>
            <a:r>
              <a:rPr sz="858">
                <a:solidFill>
                  <a:srgbClr val="0D0D0D"/>
                </a:solidFill>
              </a:rPr>
              <a:t>ISSN 1040-8428,</a:t>
            </a:r>
          </a:p>
          <a:p>
            <a:pPr lvl="0" defTabSz="452628">
              <a:spcBef>
                <a:spcPts val="0"/>
              </a:spcBef>
              <a:defRPr sz="1800">
                <a:solidFill>
                  <a:srgbClr val="000000"/>
                </a:solidFill>
              </a:defRPr>
            </a:pPr>
            <a:r>
              <a:rPr sz="858">
                <a:solidFill>
                  <a:srgbClr val="0D0D0D"/>
                </a:solidFill>
              </a:rPr>
              <a:t>https://doi.org/10.1016/j.critrevonc.2020.102989.</a:t>
            </a:r>
          </a:p>
          <a:p>
            <a:pPr lvl="0" defTabSz="452628">
              <a:spcBef>
                <a:spcPts val="0"/>
              </a:spcBef>
              <a:defRPr sz="1800">
                <a:solidFill>
                  <a:srgbClr val="000000"/>
                </a:solidFill>
              </a:defRPr>
            </a:pPr>
            <a:r>
              <a:rPr sz="858">
                <a:solidFill>
                  <a:srgbClr val="0D0D0D"/>
                </a:solidFill>
              </a:rPr>
              <a:t>(</a:t>
            </a:r>
            <a:r>
              <a:rPr sz="858" u="sng">
                <a:solidFill>
                  <a:srgbClr val="6B9F25"/>
                </a:solidFill>
                <a:uFill>
                  <a:solidFill>
                    <a:srgbClr val="6B9F25"/>
                  </a:solidFill>
                </a:uFill>
                <a:hlinkClick r:id="rId2"/>
              </a:rPr>
              <a:t>https://www.sciencedirect.com/science/article/pii/S104084282030127X</a:t>
            </a:r>
            <a:r>
              <a:rPr sz="858">
                <a:solidFill>
                  <a:srgbClr val="0D0D0D"/>
                </a:solidFill>
              </a:rPr>
              <a:t>)</a:t>
            </a:r>
          </a:p>
        </p:txBody>
      </p:sp>
      <p:sp>
        <p:nvSpPr>
          <p:cNvPr id="90" name="Shape 9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700">
                <a:solidFill>
                  <a:srgbClr val="0D0D0D"/>
                </a:solidFill>
              </a:rPr>
              <a:t>5</a:t>
            </a:fld>
            <a:endParaRPr sz="700">
              <a:solidFill>
                <a:srgbClr val="0D0D0D"/>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774A886E-E8EF-48CC-8764-20EAE4538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514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Shape 92"/>
          <p:cNvSpPr>
            <a:spLocks noGrp="1"/>
          </p:cNvSpPr>
          <p:nvPr>
            <p:ph type="ctrTitle"/>
          </p:nvPr>
        </p:nvSpPr>
        <p:spPr>
          <a:xfrm>
            <a:off x="477603" y="480060"/>
            <a:ext cx="2533575" cy="3057858"/>
          </a:xfrm>
          <a:prstGeom prst="rect">
            <a:avLst/>
          </a:prstGeom>
        </p:spPr>
        <p:txBody>
          <a:bodyPr anchor="b">
            <a:normAutofit/>
          </a:bodyPr>
          <a:lstStyle/>
          <a:p>
            <a:pPr lvl="0"/>
            <a:r>
              <a:rPr lang="en-US" sz="3000" dirty="0"/>
              <a:t>Connection &amp; Risk Factors</a:t>
            </a:r>
          </a:p>
        </p:txBody>
      </p:sp>
      <p:cxnSp>
        <p:nvCxnSpPr>
          <p:cNvPr id="102" name="Straight Connector 101">
            <a:extLst>
              <a:ext uri="{FF2B5EF4-FFF2-40B4-BE49-F238E27FC236}">
                <a16:creationId xmlns:a16="http://schemas.microsoft.com/office/drawing/2014/main" id="{EB1993F9-CFC5-495F-9F26-1995344535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3778" y="3623382"/>
            <a:ext cx="2057400" cy="0"/>
          </a:xfrm>
          <a:prstGeom prst="line">
            <a:avLst/>
          </a:prstGeom>
          <a:ln w="19050">
            <a:solidFill>
              <a:srgbClr val="E9491F"/>
            </a:solidFill>
          </a:ln>
        </p:spPr>
        <p:style>
          <a:lnRef idx="1">
            <a:schemeClr val="accent1"/>
          </a:lnRef>
          <a:fillRef idx="0">
            <a:schemeClr val="accent1"/>
          </a:fillRef>
          <a:effectRef idx="0">
            <a:schemeClr val="accent1"/>
          </a:effectRef>
          <a:fontRef idx="minor">
            <a:schemeClr val="tx1"/>
          </a:fontRef>
        </p:style>
      </p:cxnSp>
      <p:pic>
        <p:nvPicPr>
          <p:cNvPr id="95" name="Breast and Skin Cancer image.jpg" descr="Diagram of a cancer cycle&#10;&#10;Description automatically generated"/>
          <p:cNvPicPr/>
          <p:nvPr/>
        </p:nvPicPr>
        <p:blipFill rotWithShape="1">
          <a:blip r:embed="rId2"/>
          <a:srcRect t="1225" r="2" b="2193"/>
          <a:stretch/>
        </p:blipFill>
        <p:spPr>
          <a:xfrm>
            <a:off x="3491238" y="480060"/>
            <a:ext cx="5172702" cy="4184112"/>
          </a:xfrm>
          <a:prstGeom prst="rect">
            <a:avLst/>
          </a:prstGeom>
        </p:spPr>
      </p:pic>
      <p:sp>
        <p:nvSpPr>
          <p:cNvPr id="94" name="Shape 94"/>
          <p:cNvSpPr>
            <a:spLocks noGrp="1"/>
          </p:cNvSpPr>
          <p:nvPr>
            <p:ph type="sldNum" sz="quarter" idx="12"/>
          </p:nvPr>
        </p:nvSpPr>
        <p:spPr>
          <a:xfrm>
            <a:off x="8127999" y="4853028"/>
            <a:ext cx="730251" cy="205740"/>
          </a:xfrm>
          <a:prstGeom prst="rect">
            <a:avLst/>
          </a:prstGeom>
          <a:extLst>
            <a:ext uri="{C572A759-6A51-4108-AA02-DFA0A04FC94B}">
              <ma14:wrappingTextBoxFlag xmlns="" xmlns:ma14="http://schemas.microsoft.com/office/mac/drawingml/2011/main" val="1"/>
            </a:ext>
          </a:extLst>
        </p:spPr>
        <p:txBody>
          <a:bodyPr>
            <a:normAutofit/>
          </a:bodyPr>
          <a:lstStyle/>
          <a:p>
            <a:pPr lvl="0">
              <a:lnSpc>
                <a:spcPct val="90000"/>
              </a:lnSpc>
              <a:spcAft>
                <a:spcPts val="600"/>
              </a:spcAft>
              <a:defRPr sz="1800">
                <a:solidFill>
                  <a:srgbClr val="000000"/>
                </a:solidFill>
              </a:defRPr>
            </a:pPr>
            <a:fld id="{86CB4B4D-7CA3-9044-876B-883B54F8677D}" type="slidenum">
              <a:rPr sz="700"/>
              <a:pPr lvl="0">
                <a:lnSpc>
                  <a:spcPct val="90000"/>
                </a:lnSpc>
                <a:spcAft>
                  <a:spcPts val="600"/>
                </a:spcAft>
                <a:defRPr sz="1800">
                  <a:solidFill>
                    <a:srgbClr val="000000"/>
                  </a:solidFill>
                </a:defRPr>
              </a:pPr>
              <a:t>6</a:t>
            </a:fld>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700">
                <a:solidFill>
                  <a:srgbClr val="0D0D0D"/>
                </a:solidFill>
              </a:rPr>
              <a:t>7</a:t>
            </a:fld>
            <a:endParaRPr sz="700">
              <a:solidFill>
                <a:srgbClr val="0D0D0D"/>
              </a:solidFill>
            </a:endParaRPr>
          </a:p>
        </p:txBody>
      </p:sp>
      <p:sp>
        <p:nvSpPr>
          <p:cNvPr id="98" name="Shape 98"/>
          <p:cNvSpPr/>
          <p:nvPr/>
        </p:nvSpPr>
        <p:spPr>
          <a:xfrm>
            <a:off x="59821" y="145279"/>
            <a:ext cx="8798429" cy="40631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lnSpc>
                <a:spcPct val="107916"/>
              </a:lnSpc>
              <a:spcBef>
                <a:spcPts val="800"/>
              </a:spcBef>
            </a:pPr>
            <a:r>
              <a:rPr sz="1000" b="1" u="sng" dirty="0">
                <a:uFill>
                  <a:solidFill/>
                </a:uFill>
                <a:latin typeface="Calibri"/>
                <a:ea typeface="Calibri"/>
                <a:cs typeface="Calibri"/>
                <a:sym typeface="Calibri"/>
              </a:rPr>
              <a:t>MTHFR MUTATION AND BREAST, CERVICAL, OVARIAN, AND ENDOMETRIAL CANCER </a:t>
            </a:r>
          </a:p>
          <a:p>
            <a:pPr lvl="0" algn="ctr">
              <a:lnSpc>
                <a:spcPct val="107916"/>
              </a:lnSpc>
              <a:spcBef>
                <a:spcPts val="800"/>
              </a:spcBef>
            </a:pPr>
            <a:endParaRPr sz="1000" b="1" u="sng" dirty="0">
              <a:uFill>
                <a:solidFill/>
              </a:uFill>
              <a:latin typeface="Calibri"/>
              <a:ea typeface="Calibri"/>
              <a:cs typeface="Calibri"/>
              <a:sym typeface="Calibri"/>
            </a:endParaRPr>
          </a:p>
          <a:p>
            <a:pPr marL="438150" lvl="0" indent="-209550">
              <a:lnSpc>
                <a:spcPct val="107916"/>
              </a:lnSpc>
              <a:spcBef>
                <a:spcPts val="800"/>
              </a:spcBef>
              <a:buSzPct val="100000"/>
              <a:buAutoNum type="arabicPeriod"/>
            </a:pPr>
            <a:r>
              <a:rPr sz="1000" dirty="0">
                <a:uFill>
                  <a:solidFill/>
                </a:uFill>
                <a:latin typeface="Calibri"/>
                <a:ea typeface="Calibri"/>
                <a:cs typeface="Calibri"/>
                <a:sym typeface="Calibri"/>
              </a:rPr>
              <a:t>de </a:t>
            </a:r>
            <a:r>
              <a:rPr sz="1000" dirty="0" err="1">
                <a:uFill>
                  <a:solidFill/>
                </a:uFill>
                <a:latin typeface="Calibri"/>
                <a:ea typeface="Calibri"/>
                <a:cs typeface="Calibri"/>
                <a:sym typeface="Calibri"/>
              </a:rPr>
              <a:t>Cássia</a:t>
            </a:r>
            <a:r>
              <a:rPr sz="1000" dirty="0">
                <a:uFill>
                  <a:solidFill/>
                </a:uFill>
                <a:latin typeface="Calibri"/>
                <a:ea typeface="Calibri"/>
                <a:cs typeface="Calibri"/>
                <a:sym typeface="Calibri"/>
              </a:rPr>
              <a:t> Carvalho Barbosa R, da Costa DM, Cordeiro DE, Vieira AP, </a:t>
            </a:r>
            <a:r>
              <a:rPr sz="1000" dirty="0" err="1">
                <a:uFill>
                  <a:solidFill/>
                </a:uFill>
                <a:latin typeface="Calibri"/>
                <a:ea typeface="Calibri"/>
                <a:cs typeface="Calibri"/>
                <a:sym typeface="Calibri"/>
              </a:rPr>
              <a:t>Rabenhorst</a:t>
            </a:r>
            <a:r>
              <a:rPr sz="1000" dirty="0">
                <a:uFill>
                  <a:solidFill/>
                </a:uFill>
                <a:latin typeface="Calibri"/>
                <a:ea typeface="Calibri"/>
                <a:cs typeface="Calibri"/>
                <a:sym typeface="Calibri"/>
              </a:rPr>
              <a:t> SH. Interaction of MTHFR C677T and A1298C, and MTR A2756G gene polymorphisms in breast cancer risk in a population in Northeast Brazil. Anticancer Res. 2012 Nov;32(11):4805-11. PMID: 23155246. </a:t>
            </a:r>
            <a:r>
              <a:rPr sz="1000" b="1" dirty="0">
                <a:solidFill>
                  <a:srgbClr val="00B050"/>
                </a:solidFill>
                <a:uFill>
                  <a:solidFill>
                    <a:srgbClr val="00B050"/>
                  </a:solidFill>
                </a:uFill>
                <a:latin typeface="Calibri"/>
                <a:ea typeface="Calibri"/>
                <a:cs typeface="Calibri"/>
                <a:sym typeface="Calibri"/>
              </a:rPr>
              <a:t>CASE CONTROL STUDY</a:t>
            </a:r>
          </a:p>
          <a:p>
            <a:pPr marL="438150" lvl="0" indent="-209550">
              <a:lnSpc>
                <a:spcPct val="107916"/>
              </a:lnSpc>
              <a:spcBef>
                <a:spcPts val="800"/>
              </a:spcBef>
              <a:buSzPct val="100000"/>
              <a:buAutoNum type="arabicPeriod"/>
            </a:pPr>
            <a:r>
              <a:rPr sz="1000" dirty="0">
                <a:uFill>
                  <a:solidFill/>
                </a:uFill>
                <a:latin typeface="Calibri"/>
                <a:ea typeface="Calibri"/>
                <a:cs typeface="Calibri"/>
                <a:sym typeface="Calibri"/>
              </a:rPr>
              <a:t>He JM, Pu YD, Wu YJ, Qin R, Zhang QJ, Sun YS, Zheng WW, Chen LP. Association between dietary intake of folate and MTHFR and MTR genotype with risk of breast cancer. Genet Mol Res. 2014 Oct 31;13(4):8925-31. </a:t>
            </a:r>
            <a:r>
              <a:rPr sz="1000" dirty="0" err="1">
                <a:uFill>
                  <a:solidFill/>
                </a:uFill>
                <a:latin typeface="Calibri"/>
                <a:ea typeface="Calibri"/>
                <a:cs typeface="Calibri"/>
                <a:sym typeface="Calibri"/>
              </a:rPr>
              <a:t>doi</a:t>
            </a:r>
            <a:r>
              <a:rPr sz="1000" dirty="0">
                <a:uFill>
                  <a:solidFill/>
                </a:uFill>
                <a:latin typeface="Calibri"/>
                <a:ea typeface="Calibri"/>
                <a:cs typeface="Calibri"/>
                <a:sym typeface="Calibri"/>
              </a:rPr>
              <a:t>: 10.4238/2014.October.31.7. PMID: 25366783. </a:t>
            </a:r>
            <a:r>
              <a:rPr sz="1000" b="1" dirty="0">
                <a:solidFill>
                  <a:srgbClr val="00B050"/>
                </a:solidFill>
                <a:uFill>
                  <a:solidFill>
                    <a:srgbClr val="00B050"/>
                  </a:solidFill>
                </a:uFill>
                <a:latin typeface="Calibri"/>
                <a:ea typeface="Calibri"/>
                <a:cs typeface="Calibri"/>
                <a:sym typeface="Calibri"/>
              </a:rPr>
              <a:t>CASE CONTROL STUDY</a:t>
            </a:r>
            <a:endParaRPr sz="1000" dirty="0">
              <a:solidFill>
                <a:srgbClr val="00B050"/>
              </a:solidFill>
              <a:uFill>
                <a:solidFill>
                  <a:srgbClr val="00B050"/>
                </a:solidFill>
              </a:uFill>
              <a:latin typeface="Calibri"/>
              <a:ea typeface="Calibri"/>
              <a:cs typeface="Calibri"/>
              <a:sym typeface="Calibri"/>
            </a:endParaRPr>
          </a:p>
          <a:p>
            <a:pPr marL="438150" lvl="0" indent="-209550">
              <a:lnSpc>
                <a:spcPct val="107916"/>
              </a:lnSpc>
              <a:spcBef>
                <a:spcPts val="800"/>
              </a:spcBef>
              <a:buSzPct val="100000"/>
              <a:buAutoNum type="arabicPeriod"/>
            </a:pPr>
            <a:r>
              <a:rPr sz="1000" dirty="0">
                <a:uFill>
                  <a:solidFill/>
                </a:uFill>
                <a:latin typeface="Calibri"/>
                <a:ea typeface="Calibri"/>
                <a:cs typeface="Calibri"/>
                <a:sym typeface="Calibri"/>
              </a:rPr>
              <a:t>Qi X, Ma X, Yang X, Fan L, Zhang Y, Zhang F, Chen L, Zhou Y, Jiang J. Methylenetetrahydrofolate reductase polymorphisms and breast cancer risk: a meta-analysis from 41 studies with 16,480 cases and 22,388 controls. Breast Cancer Res Treat. 2010 Sep;123(2):499-506. </a:t>
            </a:r>
            <a:r>
              <a:rPr sz="1000" dirty="0" err="1">
                <a:uFill>
                  <a:solidFill/>
                </a:uFill>
                <a:latin typeface="Calibri"/>
                <a:ea typeface="Calibri"/>
                <a:cs typeface="Calibri"/>
                <a:sym typeface="Calibri"/>
              </a:rPr>
              <a:t>doi</a:t>
            </a:r>
            <a:r>
              <a:rPr sz="1000" dirty="0">
                <a:uFill>
                  <a:solidFill/>
                </a:uFill>
                <a:latin typeface="Calibri"/>
                <a:ea typeface="Calibri"/>
                <a:cs typeface="Calibri"/>
                <a:sym typeface="Calibri"/>
              </a:rPr>
              <a:t>: 10.1007/s10549-010-0773-7. </a:t>
            </a:r>
            <a:r>
              <a:rPr sz="1000" dirty="0" err="1">
                <a:uFill>
                  <a:solidFill/>
                </a:uFill>
                <a:latin typeface="Calibri"/>
                <a:ea typeface="Calibri"/>
                <a:cs typeface="Calibri"/>
                <a:sym typeface="Calibri"/>
              </a:rPr>
              <a:t>Epub</a:t>
            </a:r>
            <a:r>
              <a:rPr sz="1000" dirty="0">
                <a:uFill>
                  <a:solidFill/>
                </a:uFill>
                <a:latin typeface="Calibri"/>
                <a:ea typeface="Calibri"/>
                <a:cs typeface="Calibri"/>
                <a:sym typeface="Calibri"/>
              </a:rPr>
              <a:t> 2010 Feb 5. PMID: 20135343. </a:t>
            </a:r>
            <a:r>
              <a:rPr sz="1000" b="1" dirty="0">
                <a:solidFill>
                  <a:srgbClr val="7030A0"/>
                </a:solidFill>
                <a:uFill>
                  <a:solidFill>
                    <a:srgbClr val="7030A0"/>
                  </a:solidFill>
                </a:uFill>
                <a:latin typeface="Calibri"/>
                <a:ea typeface="Calibri"/>
                <a:cs typeface="Calibri"/>
                <a:sym typeface="Calibri"/>
              </a:rPr>
              <a:t>META-ANALYSIS</a:t>
            </a:r>
            <a:endParaRPr sz="1000" dirty="0">
              <a:solidFill>
                <a:srgbClr val="7030A0"/>
              </a:solidFill>
              <a:uFill>
                <a:solidFill>
                  <a:srgbClr val="7030A0"/>
                </a:solidFill>
              </a:uFill>
              <a:latin typeface="Calibri"/>
              <a:ea typeface="Calibri"/>
              <a:cs typeface="Calibri"/>
              <a:sym typeface="Calibri"/>
            </a:endParaRPr>
          </a:p>
          <a:p>
            <a:pPr marL="438150" lvl="0" indent="-209550">
              <a:lnSpc>
                <a:spcPct val="107916"/>
              </a:lnSpc>
              <a:spcBef>
                <a:spcPts val="800"/>
              </a:spcBef>
              <a:buSzPct val="100000"/>
              <a:buAutoNum type="arabicPeriod"/>
            </a:pPr>
            <a:r>
              <a:rPr sz="1000" dirty="0">
                <a:uFill>
                  <a:solidFill/>
                </a:uFill>
                <a:latin typeface="Calibri"/>
                <a:ea typeface="Calibri"/>
                <a:cs typeface="Calibri"/>
                <a:sym typeface="Calibri"/>
              </a:rPr>
              <a:t>Liu W, Li Y, Li R, Han X, Ma Y, Liu B, Kong X. ASSOCIATION OF MTHFR A1298C POLYMORPHISM WITH BREAST CANCER AND/OR OVARIAN CANCER RISK: AN UPDATED META-ANALYSIS. </a:t>
            </a:r>
            <a:r>
              <a:rPr sz="1000" dirty="0" err="1">
                <a:uFill>
                  <a:solidFill/>
                </a:uFill>
                <a:latin typeface="Calibri"/>
                <a:ea typeface="Calibri"/>
                <a:cs typeface="Calibri"/>
                <a:sym typeface="Calibri"/>
              </a:rPr>
              <a:t>Afr</a:t>
            </a:r>
            <a:r>
              <a:rPr sz="1000" dirty="0">
                <a:uFill>
                  <a:solidFill/>
                </a:uFill>
                <a:latin typeface="Calibri"/>
                <a:ea typeface="Calibri"/>
                <a:cs typeface="Calibri"/>
                <a:sym typeface="Calibri"/>
              </a:rPr>
              <a:t> J </a:t>
            </a:r>
            <a:r>
              <a:rPr sz="1000" dirty="0" err="1">
                <a:uFill>
                  <a:solidFill/>
                </a:uFill>
                <a:latin typeface="Calibri"/>
                <a:ea typeface="Calibri"/>
                <a:cs typeface="Calibri"/>
                <a:sym typeface="Calibri"/>
              </a:rPr>
              <a:t>Tradit</a:t>
            </a:r>
            <a:r>
              <a:rPr sz="1000" dirty="0">
                <a:uFill>
                  <a:solidFill/>
                </a:uFill>
                <a:latin typeface="Calibri"/>
                <a:ea typeface="Calibri"/>
                <a:cs typeface="Calibri"/>
                <a:sym typeface="Calibri"/>
              </a:rPr>
              <a:t> Complement Altern Med. 2016 Aug 12;13(5):72-86. </a:t>
            </a:r>
            <a:r>
              <a:rPr sz="1000" dirty="0" err="1">
                <a:uFill>
                  <a:solidFill/>
                </a:uFill>
                <a:latin typeface="Calibri"/>
                <a:ea typeface="Calibri"/>
                <a:cs typeface="Calibri"/>
                <a:sym typeface="Calibri"/>
              </a:rPr>
              <a:t>doi</a:t>
            </a:r>
            <a:r>
              <a:rPr sz="1000" dirty="0">
                <a:uFill>
                  <a:solidFill/>
                </a:uFill>
                <a:latin typeface="Calibri"/>
                <a:ea typeface="Calibri"/>
                <a:cs typeface="Calibri"/>
                <a:sym typeface="Calibri"/>
              </a:rPr>
              <a:t>: 10.21010/ajtcam.v13i5.11. PMID: 28487897; PMCID: PMC5416649. </a:t>
            </a:r>
            <a:r>
              <a:rPr sz="1000" b="1" dirty="0">
                <a:solidFill>
                  <a:srgbClr val="7030A0"/>
                </a:solidFill>
                <a:uFill>
                  <a:solidFill>
                    <a:srgbClr val="7030A0"/>
                  </a:solidFill>
                </a:uFill>
                <a:latin typeface="Calibri"/>
                <a:ea typeface="Calibri"/>
                <a:cs typeface="Calibri"/>
                <a:sym typeface="Calibri"/>
              </a:rPr>
              <a:t>META-ANALYSIS</a:t>
            </a:r>
          </a:p>
          <a:p>
            <a:pPr marL="438150" lvl="0" indent="-209550">
              <a:lnSpc>
                <a:spcPct val="107916"/>
              </a:lnSpc>
              <a:spcBef>
                <a:spcPts val="800"/>
              </a:spcBef>
              <a:buSzPct val="100000"/>
              <a:buAutoNum type="arabicPeriod"/>
            </a:pPr>
            <a:r>
              <a:rPr sz="1000" dirty="0">
                <a:uFill>
                  <a:solidFill/>
                </a:uFill>
                <a:latin typeface="Calibri"/>
                <a:ea typeface="Calibri"/>
                <a:cs typeface="Calibri"/>
                <a:sym typeface="Calibri"/>
              </a:rPr>
              <a:t>Shi XY, Shen Q. MTHFR A1298C polymorphism and ovarian cancer risk: a meta-analysis. Genet Mol Res. 2015 Jul 27;14(3):8211-8. </a:t>
            </a:r>
            <a:r>
              <a:rPr sz="1000" dirty="0" err="1">
                <a:uFill>
                  <a:solidFill/>
                </a:uFill>
                <a:latin typeface="Calibri"/>
                <a:ea typeface="Calibri"/>
                <a:cs typeface="Calibri"/>
                <a:sym typeface="Calibri"/>
              </a:rPr>
              <a:t>doi</a:t>
            </a:r>
            <a:r>
              <a:rPr sz="1000" dirty="0">
                <a:uFill>
                  <a:solidFill/>
                </a:uFill>
                <a:latin typeface="Calibri"/>
                <a:ea typeface="Calibri"/>
                <a:cs typeface="Calibri"/>
                <a:sym typeface="Calibri"/>
              </a:rPr>
              <a:t>: 10.4238/2015.July.27.8. PMID: 26345746. </a:t>
            </a:r>
            <a:r>
              <a:rPr sz="1000" b="1" dirty="0">
                <a:solidFill>
                  <a:srgbClr val="7030A0"/>
                </a:solidFill>
                <a:uFill>
                  <a:solidFill>
                    <a:srgbClr val="7030A0"/>
                  </a:solidFill>
                </a:uFill>
                <a:latin typeface="Calibri"/>
                <a:ea typeface="Calibri"/>
                <a:cs typeface="Calibri"/>
                <a:sym typeface="Calibri"/>
              </a:rPr>
              <a:t>META-ANALYSIS</a:t>
            </a:r>
          </a:p>
          <a:p>
            <a:pPr marL="438150" lvl="0" indent="-209550">
              <a:lnSpc>
                <a:spcPct val="107916"/>
              </a:lnSpc>
              <a:spcBef>
                <a:spcPts val="800"/>
              </a:spcBef>
              <a:buSzPct val="100000"/>
              <a:buAutoNum type="arabicPeriod"/>
            </a:pPr>
            <a:r>
              <a:rPr sz="1000" dirty="0">
                <a:uFill>
                  <a:solidFill/>
                </a:uFill>
                <a:latin typeface="Calibri"/>
                <a:ea typeface="Calibri"/>
                <a:cs typeface="Calibri"/>
                <a:sym typeface="Calibri"/>
              </a:rPr>
              <a:t>Yi K, Yang L, Lan Z, Xi M. The association between MTHFR polymorphisms and cervical cancer risk: a system review and meta analysis. Arch </a:t>
            </a:r>
            <a:r>
              <a:rPr sz="1000" dirty="0" err="1">
                <a:uFill>
                  <a:solidFill/>
                </a:uFill>
                <a:latin typeface="Calibri"/>
                <a:ea typeface="Calibri"/>
                <a:cs typeface="Calibri"/>
                <a:sym typeface="Calibri"/>
              </a:rPr>
              <a:t>Gynecol</a:t>
            </a:r>
            <a:r>
              <a:rPr sz="1000" dirty="0">
                <a:uFill>
                  <a:solidFill/>
                </a:uFill>
                <a:latin typeface="Calibri"/>
                <a:ea typeface="Calibri"/>
                <a:cs typeface="Calibri"/>
                <a:sym typeface="Calibri"/>
              </a:rPr>
              <a:t> Obstet. 2016 Sep;294(3):579-88. </a:t>
            </a:r>
            <a:r>
              <a:rPr sz="1000" dirty="0" err="1">
                <a:uFill>
                  <a:solidFill/>
                </a:uFill>
                <a:latin typeface="Calibri"/>
                <a:ea typeface="Calibri"/>
                <a:cs typeface="Calibri"/>
                <a:sym typeface="Calibri"/>
              </a:rPr>
              <a:t>doi</a:t>
            </a:r>
            <a:r>
              <a:rPr sz="1000" dirty="0">
                <a:uFill>
                  <a:solidFill/>
                </a:uFill>
                <a:latin typeface="Calibri"/>
                <a:ea typeface="Calibri"/>
                <a:cs typeface="Calibri"/>
                <a:sym typeface="Calibri"/>
              </a:rPr>
              <a:t>: 10.1007/s00404-016-4037-6. </a:t>
            </a:r>
            <a:r>
              <a:rPr sz="1000" dirty="0" err="1">
                <a:uFill>
                  <a:solidFill/>
                </a:uFill>
                <a:latin typeface="Calibri"/>
                <a:ea typeface="Calibri"/>
                <a:cs typeface="Calibri"/>
                <a:sym typeface="Calibri"/>
              </a:rPr>
              <a:t>Epub</a:t>
            </a:r>
            <a:r>
              <a:rPr sz="1000" dirty="0">
                <a:uFill>
                  <a:solidFill/>
                </a:uFill>
                <a:latin typeface="Calibri"/>
                <a:ea typeface="Calibri"/>
                <a:cs typeface="Calibri"/>
                <a:sym typeface="Calibri"/>
              </a:rPr>
              <a:t> 2016 Feb 15. PMID: 26879954. </a:t>
            </a:r>
            <a:r>
              <a:rPr sz="1000" b="1" dirty="0">
                <a:solidFill>
                  <a:srgbClr val="7030A0"/>
                </a:solidFill>
                <a:uFill>
                  <a:solidFill>
                    <a:srgbClr val="7030A0"/>
                  </a:solidFill>
                </a:uFill>
                <a:latin typeface="Calibri"/>
                <a:ea typeface="Calibri"/>
                <a:cs typeface="Calibri"/>
                <a:sym typeface="Calibri"/>
              </a:rPr>
              <a:t>META-ANALYSIS</a:t>
            </a:r>
          </a:p>
          <a:p>
            <a:pPr marL="438150" lvl="0" indent="-209550">
              <a:lnSpc>
                <a:spcPct val="107916"/>
              </a:lnSpc>
              <a:spcBef>
                <a:spcPts val="800"/>
              </a:spcBef>
              <a:buSzPct val="100000"/>
              <a:buAutoNum type="arabicPeriod"/>
            </a:pPr>
            <a:r>
              <a:rPr sz="1000" dirty="0">
                <a:uFill>
                  <a:solidFill/>
                </a:uFill>
                <a:latin typeface="Calibri"/>
                <a:ea typeface="Calibri"/>
                <a:cs typeface="Calibri"/>
                <a:sym typeface="Calibri"/>
              </a:rPr>
              <a:t>Wang Z, Li K, Ouyang L, Iko H, Safi AJ, Gao S. Effects of methylenetetrahydrofolate reductase single-nucleotide polymorphisms on breast, cervical, ovarian, and endometrial cancer susceptibilities. Chronic Dis </a:t>
            </a:r>
            <a:r>
              <a:rPr sz="1000" dirty="0" err="1">
                <a:uFill>
                  <a:solidFill/>
                </a:uFill>
                <a:latin typeface="Calibri"/>
                <a:ea typeface="Calibri"/>
                <a:cs typeface="Calibri"/>
                <a:sym typeface="Calibri"/>
              </a:rPr>
              <a:t>Transl</a:t>
            </a:r>
            <a:r>
              <a:rPr sz="1000" dirty="0">
                <a:uFill>
                  <a:solidFill/>
                </a:uFill>
                <a:latin typeface="Calibri"/>
                <a:ea typeface="Calibri"/>
                <a:cs typeface="Calibri"/>
                <a:sym typeface="Calibri"/>
              </a:rPr>
              <a:t> Med. 2021 Aug 12;7(3):169-181. </a:t>
            </a:r>
            <a:r>
              <a:rPr sz="1000" dirty="0" err="1">
                <a:uFill>
                  <a:solidFill/>
                </a:uFill>
                <a:latin typeface="Calibri"/>
                <a:ea typeface="Calibri"/>
                <a:cs typeface="Calibri"/>
                <a:sym typeface="Calibri"/>
              </a:rPr>
              <a:t>doi</a:t>
            </a:r>
            <a:r>
              <a:rPr sz="1000" dirty="0">
                <a:uFill>
                  <a:solidFill/>
                </a:uFill>
                <a:latin typeface="Calibri"/>
                <a:ea typeface="Calibri"/>
                <a:cs typeface="Calibri"/>
                <a:sym typeface="Calibri"/>
              </a:rPr>
              <a:t>: 10.1016/j.cdtm.2021.06.003. PMID: 34505017; PMCID: PMC8413124. </a:t>
            </a:r>
            <a:r>
              <a:rPr sz="1000" b="1" dirty="0">
                <a:solidFill>
                  <a:srgbClr val="ED7D31"/>
                </a:solidFill>
                <a:uFill>
                  <a:solidFill>
                    <a:srgbClr val="ED7D31"/>
                  </a:solidFill>
                </a:uFill>
                <a:latin typeface="Calibri"/>
                <a:ea typeface="Calibri"/>
                <a:cs typeface="Calibri"/>
                <a:sym typeface="Calibri"/>
              </a:rPr>
              <a:t>REVIEW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700">
                <a:solidFill>
                  <a:srgbClr val="0D0D0D"/>
                </a:solidFill>
              </a:rPr>
              <a:t>8</a:t>
            </a:fld>
            <a:endParaRPr sz="700">
              <a:solidFill>
                <a:srgbClr val="0D0D0D"/>
              </a:solidFill>
            </a:endParaRPr>
          </a:p>
        </p:txBody>
      </p:sp>
      <p:sp>
        <p:nvSpPr>
          <p:cNvPr id="98" name="Shape 98"/>
          <p:cNvSpPr/>
          <p:nvPr/>
        </p:nvSpPr>
        <p:spPr>
          <a:xfrm>
            <a:off x="59821" y="145279"/>
            <a:ext cx="8798429" cy="44981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lgn="ctr">
              <a:lnSpc>
                <a:spcPct val="107916"/>
              </a:lnSpc>
              <a:spcBef>
                <a:spcPts val="800"/>
              </a:spcBef>
            </a:pPr>
            <a:r>
              <a:rPr sz="1000" b="1" u="sng" dirty="0">
                <a:uFill>
                  <a:solidFill/>
                </a:uFill>
                <a:latin typeface="Calibri"/>
                <a:ea typeface="Calibri"/>
                <a:cs typeface="Calibri"/>
                <a:sym typeface="Calibri"/>
              </a:rPr>
              <a:t>MTHFR MUTATION AND BREAST, CERVICAL, OVARIAN, AND ENDOMETRIAL CANCER</a:t>
            </a:r>
            <a:r>
              <a:rPr lang="en-US" sz="1000" b="1" u="sng" dirty="0">
                <a:uFill>
                  <a:solidFill/>
                </a:uFill>
                <a:latin typeface="Calibri"/>
                <a:ea typeface="Calibri"/>
                <a:cs typeface="Calibri"/>
                <a:sym typeface="Calibri"/>
              </a:rPr>
              <a:t> Continued:</a:t>
            </a:r>
            <a:r>
              <a:rPr sz="1000" b="1" u="sng" dirty="0">
                <a:uFill>
                  <a:solidFill/>
                </a:uFill>
                <a:latin typeface="Calibri"/>
                <a:ea typeface="Calibri"/>
                <a:cs typeface="Calibri"/>
                <a:sym typeface="Calibri"/>
              </a:rPr>
              <a:t> </a:t>
            </a:r>
          </a:p>
          <a:p>
            <a:pPr lvl="0" algn="ctr">
              <a:lnSpc>
                <a:spcPct val="107916"/>
              </a:lnSpc>
              <a:spcBef>
                <a:spcPts val="800"/>
              </a:spcBef>
            </a:pPr>
            <a:endParaRPr sz="1000" b="1" u="sng" dirty="0">
              <a:uFill>
                <a:solidFill/>
              </a:uFill>
              <a:latin typeface="Calibri"/>
              <a:ea typeface="Calibri"/>
              <a:cs typeface="Calibri"/>
              <a:sym typeface="Calibri"/>
            </a:endParaRPr>
          </a:p>
          <a:p>
            <a:pPr marL="457200" lvl="0" indent="-228600">
              <a:lnSpc>
                <a:spcPct val="107916"/>
              </a:lnSpc>
              <a:spcBef>
                <a:spcPts val="800"/>
              </a:spcBef>
              <a:buSzPct val="100000"/>
              <a:buFont typeface="+mj-lt"/>
              <a:buAutoNum type="arabicPeriod" startAt="8"/>
            </a:pPr>
            <a:r>
              <a:rPr lang="en-US" sz="1000" dirty="0">
                <a:uFill>
                  <a:solidFill/>
                </a:uFill>
                <a:latin typeface="Calibri"/>
                <a:ea typeface="Calibri"/>
                <a:cs typeface="Calibri"/>
                <a:sym typeface="Calibri"/>
              </a:rPr>
              <a:t>Liu W, Li Y, Li R, Han X, Ma Y, Liu B, Kong X. ASSOCIATION OF MTHFR A1298C POLYMORPHISM WITH BREAST CANCER AND/OR OVARIAN CANCER RISK: AN UPDATED META-ANALYSIS. </a:t>
            </a:r>
            <a:r>
              <a:rPr lang="en-US" sz="1000" dirty="0" err="1">
                <a:uFill>
                  <a:solidFill/>
                </a:uFill>
                <a:latin typeface="Calibri"/>
                <a:ea typeface="Calibri"/>
                <a:cs typeface="Calibri"/>
                <a:sym typeface="Calibri"/>
              </a:rPr>
              <a:t>Afr</a:t>
            </a:r>
            <a:r>
              <a:rPr lang="en-US" sz="1000" dirty="0">
                <a:uFill>
                  <a:solidFill/>
                </a:uFill>
                <a:latin typeface="Calibri"/>
                <a:ea typeface="Calibri"/>
                <a:cs typeface="Calibri"/>
                <a:sym typeface="Calibri"/>
              </a:rPr>
              <a:t> J </a:t>
            </a:r>
            <a:r>
              <a:rPr lang="en-US" sz="1000" dirty="0" err="1">
                <a:uFill>
                  <a:solidFill/>
                </a:uFill>
                <a:latin typeface="Calibri"/>
                <a:ea typeface="Calibri"/>
                <a:cs typeface="Calibri"/>
                <a:sym typeface="Calibri"/>
              </a:rPr>
              <a:t>Tradit</a:t>
            </a:r>
            <a:r>
              <a:rPr lang="en-US" sz="1000" dirty="0">
                <a:uFill>
                  <a:solidFill/>
                </a:uFill>
                <a:latin typeface="Calibri"/>
                <a:ea typeface="Calibri"/>
                <a:cs typeface="Calibri"/>
                <a:sym typeface="Calibri"/>
              </a:rPr>
              <a:t> Complement Altern Med. 2016 Aug 12;13(5):72-86. </a:t>
            </a:r>
            <a:r>
              <a:rPr lang="en-US" sz="1000" dirty="0" err="1">
                <a:uFill>
                  <a:solidFill/>
                </a:uFill>
                <a:latin typeface="Calibri"/>
                <a:ea typeface="Calibri"/>
                <a:cs typeface="Calibri"/>
                <a:sym typeface="Calibri"/>
              </a:rPr>
              <a:t>doi</a:t>
            </a:r>
            <a:r>
              <a:rPr lang="en-US" sz="1000" dirty="0">
                <a:uFill>
                  <a:solidFill/>
                </a:uFill>
                <a:latin typeface="Calibri"/>
                <a:ea typeface="Calibri"/>
                <a:cs typeface="Calibri"/>
                <a:sym typeface="Calibri"/>
              </a:rPr>
              <a:t>: 10.21010/ajtcam.v13i5.11. PMID: 28487897; PMCID: PMC5416649. </a:t>
            </a:r>
            <a:r>
              <a:rPr lang="en-US" sz="1000" b="1" dirty="0">
                <a:solidFill>
                  <a:srgbClr val="7030A0"/>
                </a:solidFill>
                <a:uFill>
                  <a:solidFill>
                    <a:srgbClr val="7030A0"/>
                  </a:solidFill>
                </a:uFill>
                <a:latin typeface="Calibri"/>
                <a:ea typeface="Calibri"/>
                <a:cs typeface="Calibri"/>
                <a:sym typeface="Calibri"/>
              </a:rPr>
              <a:t>META-ANALYSIS</a:t>
            </a:r>
          </a:p>
          <a:p>
            <a:pPr marL="457200" lvl="0" indent="-228600">
              <a:lnSpc>
                <a:spcPct val="107916"/>
              </a:lnSpc>
              <a:spcBef>
                <a:spcPts val="800"/>
              </a:spcBef>
              <a:buSzPct val="100000"/>
              <a:buFont typeface="+mj-lt"/>
              <a:buAutoNum type="arabicPeriod" startAt="8"/>
            </a:pPr>
            <a:r>
              <a:rPr lang="en-US" sz="1000" dirty="0">
                <a:uFill>
                  <a:solidFill/>
                </a:uFill>
                <a:latin typeface="Calibri"/>
                <a:ea typeface="Calibri"/>
                <a:cs typeface="Calibri"/>
                <a:sym typeface="Calibri"/>
              </a:rPr>
              <a:t>Shi XY, Shen Q. MTHFR A1298C polymorphism and ovarian cancer risk: a meta-analysis. Genet Mol Res. 2015 Jul 27;14(3):8211-8. </a:t>
            </a:r>
            <a:r>
              <a:rPr lang="en-US" sz="1000" dirty="0" err="1">
                <a:uFill>
                  <a:solidFill/>
                </a:uFill>
                <a:latin typeface="Calibri"/>
                <a:ea typeface="Calibri"/>
                <a:cs typeface="Calibri"/>
                <a:sym typeface="Calibri"/>
              </a:rPr>
              <a:t>doi</a:t>
            </a:r>
            <a:r>
              <a:rPr lang="en-US" sz="1000" dirty="0">
                <a:uFill>
                  <a:solidFill/>
                </a:uFill>
                <a:latin typeface="Calibri"/>
                <a:ea typeface="Calibri"/>
                <a:cs typeface="Calibri"/>
                <a:sym typeface="Calibri"/>
              </a:rPr>
              <a:t>: 10.4238/2015.July.27.8. PMID: 26345746. </a:t>
            </a:r>
            <a:r>
              <a:rPr lang="en-US" sz="1000" b="1" dirty="0">
                <a:solidFill>
                  <a:srgbClr val="7030A0"/>
                </a:solidFill>
                <a:uFill>
                  <a:solidFill>
                    <a:srgbClr val="7030A0"/>
                  </a:solidFill>
                </a:uFill>
                <a:latin typeface="Calibri"/>
                <a:ea typeface="Calibri"/>
                <a:cs typeface="Calibri"/>
                <a:sym typeface="Calibri"/>
              </a:rPr>
              <a:t>META-ANALYSIS</a:t>
            </a:r>
          </a:p>
          <a:p>
            <a:pPr marL="457200" lvl="0" indent="-228600">
              <a:lnSpc>
                <a:spcPct val="107916"/>
              </a:lnSpc>
              <a:spcBef>
                <a:spcPts val="800"/>
              </a:spcBef>
              <a:buSzPct val="100000"/>
              <a:buFont typeface="+mj-lt"/>
              <a:buAutoNum type="arabicPeriod" startAt="8"/>
            </a:pPr>
            <a:r>
              <a:rPr lang="en-US" sz="1000" dirty="0">
                <a:uFill>
                  <a:solidFill/>
                </a:uFill>
                <a:latin typeface="Calibri"/>
                <a:ea typeface="Calibri"/>
                <a:cs typeface="Calibri"/>
                <a:sym typeface="Calibri"/>
              </a:rPr>
              <a:t>Yi K, Yang L, Lan Z, Xi M. The association between MTHFR polymorphisms and cervical cancer risk: a system review and meta analysis. Arch </a:t>
            </a:r>
            <a:r>
              <a:rPr lang="en-US" sz="1000" dirty="0" err="1">
                <a:uFill>
                  <a:solidFill/>
                </a:uFill>
                <a:latin typeface="Calibri"/>
                <a:ea typeface="Calibri"/>
                <a:cs typeface="Calibri"/>
                <a:sym typeface="Calibri"/>
              </a:rPr>
              <a:t>Gynecol</a:t>
            </a:r>
            <a:r>
              <a:rPr lang="en-US" sz="1000" dirty="0">
                <a:uFill>
                  <a:solidFill/>
                </a:uFill>
                <a:latin typeface="Calibri"/>
                <a:ea typeface="Calibri"/>
                <a:cs typeface="Calibri"/>
                <a:sym typeface="Calibri"/>
              </a:rPr>
              <a:t> Obstet. 2016 Sep;294(3):579-88. </a:t>
            </a:r>
            <a:r>
              <a:rPr lang="en-US" sz="1000" dirty="0" err="1">
                <a:uFill>
                  <a:solidFill/>
                </a:uFill>
                <a:latin typeface="Calibri"/>
                <a:ea typeface="Calibri"/>
                <a:cs typeface="Calibri"/>
                <a:sym typeface="Calibri"/>
              </a:rPr>
              <a:t>doi</a:t>
            </a:r>
            <a:r>
              <a:rPr lang="en-US" sz="1000" dirty="0">
                <a:uFill>
                  <a:solidFill/>
                </a:uFill>
                <a:latin typeface="Calibri"/>
                <a:ea typeface="Calibri"/>
                <a:cs typeface="Calibri"/>
                <a:sym typeface="Calibri"/>
              </a:rPr>
              <a:t>: 10.1007/s00404-016-4037-6. </a:t>
            </a:r>
            <a:r>
              <a:rPr lang="en-US" sz="1000" dirty="0" err="1">
                <a:uFill>
                  <a:solidFill/>
                </a:uFill>
                <a:latin typeface="Calibri"/>
                <a:ea typeface="Calibri"/>
                <a:cs typeface="Calibri"/>
                <a:sym typeface="Calibri"/>
              </a:rPr>
              <a:t>Epub</a:t>
            </a:r>
            <a:r>
              <a:rPr lang="en-US" sz="1000" dirty="0">
                <a:uFill>
                  <a:solidFill/>
                </a:uFill>
                <a:latin typeface="Calibri"/>
                <a:ea typeface="Calibri"/>
                <a:cs typeface="Calibri"/>
                <a:sym typeface="Calibri"/>
              </a:rPr>
              <a:t> 2016 Feb 15. PMID: 26879954. </a:t>
            </a:r>
            <a:r>
              <a:rPr lang="en-US" sz="1000" b="1" dirty="0">
                <a:solidFill>
                  <a:srgbClr val="7030A0"/>
                </a:solidFill>
                <a:uFill>
                  <a:solidFill>
                    <a:srgbClr val="7030A0"/>
                  </a:solidFill>
                </a:uFill>
                <a:latin typeface="Calibri"/>
                <a:ea typeface="Calibri"/>
                <a:cs typeface="Calibri"/>
                <a:sym typeface="Calibri"/>
              </a:rPr>
              <a:t>META-ANALYSIS</a:t>
            </a:r>
          </a:p>
          <a:p>
            <a:pPr marL="457200" lvl="0" indent="-228600">
              <a:lnSpc>
                <a:spcPct val="107916"/>
              </a:lnSpc>
              <a:spcBef>
                <a:spcPts val="800"/>
              </a:spcBef>
              <a:buSzPct val="100000"/>
              <a:buFont typeface="+mj-lt"/>
              <a:buAutoNum type="arabicPeriod" startAt="8"/>
            </a:pPr>
            <a:r>
              <a:rPr lang="en-US" sz="1000" dirty="0">
                <a:uFill>
                  <a:solidFill/>
                </a:uFill>
                <a:latin typeface="Calibri"/>
                <a:ea typeface="Calibri"/>
                <a:cs typeface="Calibri"/>
                <a:sym typeface="Calibri"/>
              </a:rPr>
              <a:t>Wang Z, Li K, Ouyang L, Iko H, Safi AJ, Gao S. Effects of methylenetetrahydrofolate reductase single-nucleotide polymorphisms on breast, cervical, ovarian, and endometrial cancer susceptibilities. Chronic Dis </a:t>
            </a:r>
            <a:r>
              <a:rPr lang="en-US" sz="1000" dirty="0" err="1">
                <a:uFill>
                  <a:solidFill/>
                </a:uFill>
                <a:latin typeface="Calibri"/>
                <a:ea typeface="Calibri"/>
                <a:cs typeface="Calibri"/>
                <a:sym typeface="Calibri"/>
              </a:rPr>
              <a:t>Transl</a:t>
            </a:r>
            <a:r>
              <a:rPr lang="en-US" sz="1000" dirty="0">
                <a:uFill>
                  <a:solidFill/>
                </a:uFill>
                <a:latin typeface="Calibri"/>
                <a:ea typeface="Calibri"/>
                <a:cs typeface="Calibri"/>
                <a:sym typeface="Calibri"/>
              </a:rPr>
              <a:t> Med. 2021 Aug 12;7(3):169-181. </a:t>
            </a:r>
            <a:r>
              <a:rPr lang="en-US" sz="1000" dirty="0" err="1">
                <a:uFill>
                  <a:solidFill/>
                </a:uFill>
                <a:latin typeface="Calibri"/>
                <a:ea typeface="Calibri"/>
                <a:cs typeface="Calibri"/>
                <a:sym typeface="Calibri"/>
              </a:rPr>
              <a:t>doi</a:t>
            </a:r>
            <a:r>
              <a:rPr lang="en-US" sz="1000" dirty="0">
                <a:uFill>
                  <a:solidFill/>
                </a:uFill>
                <a:latin typeface="Calibri"/>
                <a:ea typeface="Calibri"/>
                <a:cs typeface="Calibri"/>
                <a:sym typeface="Calibri"/>
              </a:rPr>
              <a:t>: 10.1016/j.cdtm.2021.06.003. PMID: 34505017; PMCID: PMC8413124. </a:t>
            </a:r>
            <a:r>
              <a:rPr lang="en-US" sz="1000" b="1" dirty="0">
                <a:solidFill>
                  <a:srgbClr val="ED7D31"/>
                </a:solidFill>
                <a:uFill>
                  <a:solidFill>
                    <a:srgbClr val="ED7D31"/>
                  </a:solidFill>
                </a:uFill>
                <a:latin typeface="Calibri"/>
                <a:ea typeface="Calibri"/>
                <a:cs typeface="Calibri"/>
                <a:sym typeface="Calibri"/>
              </a:rPr>
              <a:t>REVIEW</a:t>
            </a:r>
          </a:p>
          <a:p>
            <a:pPr marL="457200" lvl="0" indent="-228600">
              <a:lnSpc>
                <a:spcPct val="107916"/>
              </a:lnSpc>
              <a:spcBef>
                <a:spcPts val="800"/>
              </a:spcBef>
              <a:buSzPct val="100000"/>
              <a:buFont typeface="+mj-lt"/>
              <a:buAutoNum type="arabicPeriod" startAt="8"/>
            </a:pPr>
            <a:r>
              <a:rPr lang="en-US" sz="1000" dirty="0" err="1">
                <a:uFill>
                  <a:solidFill/>
                </a:uFill>
                <a:latin typeface="Calibri"/>
                <a:ea typeface="Calibri"/>
                <a:cs typeface="Calibri"/>
                <a:sym typeface="Calibri"/>
              </a:rPr>
              <a:t>Petrone</a:t>
            </a:r>
            <a:r>
              <a:rPr lang="en-US" sz="1000" dirty="0">
                <a:uFill>
                  <a:solidFill/>
                </a:uFill>
                <a:latin typeface="Calibri"/>
                <a:ea typeface="Calibri"/>
                <a:cs typeface="Calibri"/>
                <a:sym typeface="Calibri"/>
              </a:rPr>
              <a:t> I, Bernardo PS, Dos Santos EC, </a:t>
            </a:r>
            <a:r>
              <a:rPr lang="en-US" sz="1000" dirty="0" err="1">
                <a:uFill>
                  <a:solidFill/>
                </a:uFill>
                <a:latin typeface="Calibri"/>
                <a:ea typeface="Calibri"/>
                <a:cs typeface="Calibri"/>
                <a:sym typeface="Calibri"/>
              </a:rPr>
              <a:t>Abdelhay</a:t>
            </a:r>
            <a:r>
              <a:rPr lang="en-US" sz="1000" dirty="0">
                <a:uFill>
                  <a:solidFill/>
                </a:uFill>
                <a:latin typeface="Calibri"/>
                <a:ea typeface="Calibri"/>
                <a:cs typeface="Calibri"/>
                <a:sym typeface="Calibri"/>
              </a:rPr>
              <a:t> E. MTHFR C677T and A1298C Polymorphisms in Breast Cancer, Gliomas and Gastric Cancer: A Review. Genes (Basel). 2021 Apr 17;12(4):587. </a:t>
            </a:r>
            <a:r>
              <a:rPr lang="en-US" sz="1000" dirty="0" err="1">
                <a:uFill>
                  <a:solidFill/>
                </a:uFill>
                <a:latin typeface="Calibri"/>
                <a:ea typeface="Calibri"/>
                <a:cs typeface="Calibri"/>
                <a:sym typeface="Calibri"/>
              </a:rPr>
              <a:t>doi</a:t>
            </a:r>
            <a:r>
              <a:rPr lang="en-US" sz="1000" dirty="0">
                <a:uFill>
                  <a:solidFill/>
                </a:uFill>
                <a:latin typeface="Calibri"/>
                <a:ea typeface="Calibri"/>
                <a:cs typeface="Calibri"/>
                <a:sym typeface="Calibri"/>
              </a:rPr>
              <a:t>: 10.3390/genes12040587. PMID: 33920562; PMCID: PMC8073588. </a:t>
            </a:r>
            <a:r>
              <a:rPr lang="en-US" sz="1000" b="1" dirty="0">
                <a:solidFill>
                  <a:srgbClr val="ED7D31"/>
                </a:solidFill>
                <a:uFill>
                  <a:solidFill>
                    <a:srgbClr val="ED7D31"/>
                  </a:solidFill>
                </a:uFill>
                <a:latin typeface="Calibri"/>
                <a:ea typeface="Calibri"/>
                <a:cs typeface="Calibri"/>
                <a:sym typeface="Calibri"/>
              </a:rPr>
              <a:t>REVIEW</a:t>
            </a:r>
          </a:p>
          <a:p>
            <a:pPr marL="457200" lvl="0" indent="-228600">
              <a:lnSpc>
                <a:spcPct val="107916"/>
              </a:lnSpc>
              <a:spcBef>
                <a:spcPts val="800"/>
              </a:spcBef>
              <a:buSzPct val="100000"/>
              <a:buFont typeface="+mj-lt"/>
              <a:buAutoNum type="arabicPeriod" startAt="8"/>
            </a:pPr>
            <a:r>
              <a:rPr lang="en-US" sz="1000" dirty="0" err="1">
                <a:uFill>
                  <a:solidFill/>
                </a:uFill>
                <a:latin typeface="Calibri"/>
                <a:ea typeface="Calibri"/>
                <a:cs typeface="Calibri"/>
                <a:sym typeface="Calibri"/>
              </a:rPr>
              <a:t>Omran</a:t>
            </a:r>
            <a:r>
              <a:rPr lang="en-US" sz="1000" dirty="0">
                <a:uFill>
                  <a:solidFill/>
                </a:uFill>
                <a:latin typeface="Calibri"/>
                <a:ea typeface="Calibri"/>
                <a:cs typeface="Calibri"/>
                <a:sym typeface="Calibri"/>
              </a:rPr>
              <a:t> MH, </a:t>
            </a:r>
            <a:r>
              <a:rPr lang="en-US" sz="1000" dirty="0" err="1">
                <a:uFill>
                  <a:solidFill/>
                </a:uFill>
                <a:latin typeface="Calibri"/>
                <a:ea typeface="Calibri"/>
                <a:cs typeface="Calibri"/>
                <a:sym typeface="Calibri"/>
              </a:rPr>
              <a:t>Fotouh</a:t>
            </a:r>
            <a:r>
              <a:rPr lang="en-US" sz="1000" dirty="0">
                <a:uFill>
                  <a:solidFill/>
                </a:uFill>
                <a:latin typeface="Calibri"/>
                <a:ea typeface="Calibri"/>
                <a:cs typeface="Calibri"/>
                <a:sym typeface="Calibri"/>
              </a:rPr>
              <a:t> BE, </a:t>
            </a:r>
            <a:r>
              <a:rPr lang="en-US" sz="1000" dirty="0" err="1">
                <a:uFill>
                  <a:solidFill/>
                </a:uFill>
                <a:latin typeface="Calibri"/>
                <a:ea typeface="Calibri"/>
                <a:cs typeface="Calibri"/>
                <a:sym typeface="Calibri"/>
              </a:rPr>
              <a:t>Shousha</a:t>
            </a:r>
            <a:r>
              <a:rPr lang="en-US" sz="1000" dirty="0">
                <a:uFill>
                  <a:solidFill/>
                </a:uFill>
                <a:latin typeface="Calibri"/>
                <a:ea typeface="Calibri"/>
                <a:cs typeface="Calibri"/>
                <a:sym typeface="Calibri"/>
              </a:rPr>
              <a:t> WG, Ismail A, Ibrahim NE, Ramadan SS. Strong Correlation of MTHFR Gene Polymorphisms with Breast Cancer and its Prognostic Clinical Factors among Egyptian Females. Asian Pac J Cancer Prev. 2021 Feb 1;22(2):617-626. </a:t>
            </a:r>
            <a:r>
              <a:rPr lang="en-US" sz="1000" dirty="0" err="1">
                <a:uFill>
                  <a:solidFill/>
                </a:uFill>
                <a:latin typeface="Calibri"/>
                <a:ea typeface="Calibri"/>
                <a:cs typeface="Calibri"/>
                <a:sym typeface="Calibri"/>
              </a:rPr>
              <a:t>doi</a:t>
            </a:r>
            <a:r>
              <a:rPr lang="en-US" sz="1000" dirty="0">
                <a:uFill>
                  <a:solidFill/>
                </a:uFill>
                <a:latin typeface="Calibri"/>
                <a:ea typeface="Calibri"/>
                <a:cs typeface="Calibri"/>
                <a:sym typeface="Calibri"/>
              </a:rPr>
              <a:t>: 10.31557/APJCP.2021.22.2.617. PMID: 33639682; PMCID: PMC8190368. </a:t>
            </a:r>
            <a:r>
              <a:rPr lang="en-US" sz="1000" b="1" dirty="0">
                <a:solidFill>
                  <a:srgbClr val="ED7D31"/>
                </a:solidFill>
                <a:uFill>
                  <a:solidFill>
                    <a:srgbClr val="ED7D31"/>
                  </a:solidFill>
                </a:uFill>
                <a:latin typeface="Calibri"/>
                <a:ea typeface="Calibri"/>
                <a:cs typeface="Calibri"/>
                <a:sym typeface="Calibri"/>
              </a:rPr>
              <a:t>REVIEW</a:t>
            </a:r>
            <a:endParaRPr lang="en-US" sz="1000" b="1" dirty="0">
              <a:uFill>
                <a:solidFill/>
              </a:uFill>
              <a:latin typeface="Calibri"/>
              <a:ea typeface="Calibri"/>
              <a:cs typeface="Calibri"/>
              <a:sym typeface="Calibri"/>
            </a:endParaRPr>
          </a:p>
          <a:p>
            <a:pPr marL="457200" lvl="0" indent="-228600">
              <a:lnSpc>
                <a:spcPct val="107916"/>
              </a:lnSpc>
              <a:spcBef>
                <a:spcPts val="800"/>
              </a:spcBef>
              <a:buSzPct val="100000"/>
              <a:buFont typeface="+mj-lt"/>
              <a:buAutoNum type="arabicPeriod" startAt="8"/>
            </a:pPr>
            <a:r>
              <a:rPr lang="en-US" sz="1000" dirty="0" err="1">
                <a:uFill>
                  <a:solidFill/>
                </a:uFill>
                <a:latin typeface="Calibri"/>
                <a:ea typeface="Calibri"/>
                <a:cs typeface="Calibri"/>
                <a:sym typeface="Calibri"/>
              </a:rPr>
              <a:t>Ergul</a:t>
            </a:r>
            <a:r>
              <a:rPr lang="en-US" sz="1000" dirty="0">
                <a:uFill>
                  <a:solidFill/>
                </a:uFill>
                <a:latin typeface="Calibri"/>
                <a:ea typeface="Calibri"/>
                <a:cs typeface="Calibri"/>
                <a:sym typeface="Calibri"/>
              </a:rPr>
              <a:t> E, </a:t>
            </a:r>
            <a:r>
              <a:rPr lang="en-US" sz="1000" dirty="0" err="1">
                <a:uFill>
                  <a:solidFill/>
                </a:uFill>
                <a:latin typeface="Calibri"/>
                <a:ea typeface="Calibri"/>
                <a:cs typeface="Calibri"/>
                <a:sym typeface="Calibri"/>
              </a:rPr>
              <a:t>Sazci</a:t>
            </a:r>
            <a:r>
              <a:rPr lang="en-US" sz="1000" dirty="0">
                <a:uFill>
                  <a:solidFill/>
                </a:uFill>
                <a:latin typeface="Calibri"/>
                <a:ea typeface="Calibri"/>
                <a:cs typeface="Calibri"/>
                <a:sym typeface="Calibri"/>
              </a:rPr>
              <a:t> A, </a:t>
            </a:r>
            <a:r>
              <a:rPr lang="en-US" sz="1000" dirty="0" err="1">
                <a:uFill>
                  <a:solidFill/>
                </a:uFill>
                <a:latin typeface="Calibri"/>
                <a:ea typeface="Calibri"/>
                <a:cs typeface="Calibri"/>
                <a:sym typeface="Calibri"/>
              </a:rPr>
              <a:t>Utkan</a:t>
            </a:r>
            <a:r>
              <a:rPr lang="en-US" sz="1000" dirty="0">
                <a:uFill>
                  <a:solidFill/>
                </a:uFill>
                <a:latin typeface="Calibri"/>
                <a:ea typeface="Calibri"/>
                <a:cs typeface="Calibri"/>
                <a:sym typeface="Calibri"/>
              </a:rPr>
              <a:t> Z, </a:t>
            </a:r>
            <a:r>
              <a:rPr lang="en-US" sz="1000" dirty="0" err="1">
                <a:uFill>
                  <a:solidFill/>
                </a:uFill>
                <a:latin typeface="Calibri"/>
                <a:ea typeface="Calibri"/>
                <a:cs typeface="Calibri"/>
                <a:sym typeface="Calibri"/>
              </a:rPr>
              <a:t>Canturk</a:t>
            </a:r>
            <a:r>
              <a:rPr lang="en-US" sz="1000" dirty="0">
                <a:uFill>
                  <a:solidFill/>
                </a:uFill>
                <a:latin typeface="Calibri"/>
                <a:ea typeface="Calibri"/>
                <a:cs typeface="Calibri"/>
                <a:sym typeface="Calibri"/>
              </a:rPr>
              <a:t> NZ. Polymorphisms in the MTHFR gene are associated with breast cancer. </a:t>
            </a:r>
            <a:r>
              <a:rPr lang="en-US" sz="1000" dirty="0" err="1">
                <a:uFill>
                  <a:solidFill/>
                </a:uFill>
                <a:latin typeface="Calibri"/>
                <a:ea typeface="Calibri"/>
                <a:cs typeface="Calibri"/>
                <a:sym typeface="Calibri"/>
              </a:rPr>
              <a:t>Tumour</a:t>
            </a:r>
            <a:r>
              <a:rPr lang="en-US" sz="1000" dirty="0">
                <a:uFill>
                  <a:solidFill/>
                </a:uFill>
                <a:latin typeface="Calibri"/>
                <a:ea typeface="Calibri"/>
                <a:cs typeface="Calibri"/>
                <a:sym typeface="Calibri"/>
              </a:rPr>
              <a:t> Biol. 2003 Nov-Dec;24(6):286-90. </a:t>
            </a:r>
            <a:r>
              <a:rPr lang="en-US" sz="1000" dirty="0" err="1">
                <a:uFill>
                  <a:solidFill/>
                </a:uFill>
                <a:latin typeface="Calibri"/>
                <a:ea typeface="Calibri"/>
                <a:cs typeface="Calibri"/>
                <a:sym typeface="Calibri"/>
              </a:rPr>
              <a:t>doi</a:t>
            </a:r>
            <a:r>
              <a:rPr lang="en-US" sz="1000" dirty="0">
                <a:uFill>
                  <a:solidFill/>
                </a:uFill>
                <a:latin typeface="Calibri"/>
                <a:ea typeface="Calibri"/>
                <a:cs typeface="Calibri"/>
                <a:sym typeface="Calibri"/>
              </a:rPr>
              <a:t>: 10.1159/000076460. PMID: 15004488</a:t>
            </a:r>
            <a:r>
              <a:rPr lang="en-US" sz="1000" b="1" dirty="0">
                <a:uFill>
                  <a:solidFill/>
                </a:uFill>
                <a:latin typeface="Calibri"/>
                <a:ea typeface="Calibri"/>
                <a:cs typeface="Calibri"/>
                <a:sym typeface="Calibri"/>
              </a:rPr>
              <a:t>. </a:t>
            </a:r>
            <a:r>
              <a:rPr lang="en-US" sz="1000" b="1" dirty="0">
                <a:solidFill>
                  <a:srgbClr val="00B050"/>
                </a:solidFill>
                <a:uFill>
                  <a:solidFill>
                    <a:srgbClr val="00B050"/>
                  </a:solidFill>
                </a:uFill>
                <a:latin typeface="Calibri"/>
                <a:ea typeface="Calibri"/>
                <a:cs typeface="Calibri"/>
                <a:sym typeface="Calibri"/>
              </a:rPr>
              <a:t>CASE-CONTROL STUDY</a:t>
            </a:r>
          </a:p>
          <a:p>
            <a:pPr marL="457200" lvl="0" indent="-228600">
              <a:lnSpc>
                <a:spcPct val="107916"/>
              </a:lnSpc>
              <a:spcBef>
                <a:spcPts val="800"/>
              </a:spcBef>
              <a:buSzPct val="100000"/>
              <a:buFont typeface="+mj-lt"/>
              <a:buAutoNum type="arabicPeriod" startAt="8"/>
            </a:pPr>
            <a:r>
              <a:rPr lang="en-US" sz="1000" dirty="0">
                <a:uFill>
                  <a:solidFill/>
                </a:uFill>
                <a:latin typeface="Calibri"/>
                <a:ea typeface="Calibri"/>
                <a:cs typeface="Calibri"/>
                <a:sym typeface="Calibri"/>
              </a:rPr>
              <a:t>Chen X, </a:t>
            </a:r>
            <a:r>
              <a:rPr lang="en-US" sz="1000" dirty="0" err="1">
                <a:uFill>
                  <a:solidFill/>
                </a:uFill>
                <a:latin typeface="Calibri"/>
                <a:ea typeface="Calibri"/>
                <a:cs typeface="Calibri"/>
                <a:sym typeface="Calibri"/>
              </a:rPr>
              <a:t>Ahamada</a:t>
            </a:r>
            <a:r>
              <a:rPr lang="en-US" sz="1000" dirty="0">
                <a:uFill>
                  <a:solidFill/>
                </a:uFill>
                <a:latin typeface="Calibri"/>
                <a:ea typeface="Calibri"/>
                <a:cs typeface="Calibri"/>
                <a:sym typeface="Calibri"/>
              </a:rPr>
              <a:t> H, Zhang T, Bai Z, Wang C. Association of Intake Folate and Related Gene Polymorphisms with Breast Cancer. J </a:t>
            </a:r>
            <a:r>
              <a:rPr lang="en-US" sz="1000" dirty="0" err="1">
                <a:uFill>
                  <a:solidFill/>
                </a:uFill>
                <a:latin typeface="Calibri"/>
                <a:ea typeface="Calibri"/>
                <a:cs typeface="Calibri"/>
                <a:sym typeface="Calibri"/>
              </a:rPr>
              <a:t>Nutr</a:t>
            </a:r>
            <a:r>
              <a:rPr lang="en-US" sz="1000" dirty="0">
                <a:uFill>
                  <a:solidFill/>
                </a:uFill>
                <a:latin typeface="Calibri"/>
                <a:ea typeface="Calibri"/>
                <a:cs typeface="Calibri"/>
                <a:sym typeface="Calibri"/>
              </a:rPr>
              <a:t> Sci </a:t>
            </a:r>
            <a:r>
              <a:rPr lang="en-US" sz="1000" dirty="0" err="1">
                <a:uFill>
                  <a:solidFill/>
                </a:uFill>
                <a:latin typeface="Calibri"/>
                <a:ea typeface="Calibri"/>
                <a:cs typeface="Calibri"/>
                <a:sym typeface="Calibri"/>
              </a:rPr>
              <a:t>Vitaminol</a:t>
            </a:r>
            <a:r>
              <a:rPr lang="en-US" sz="1000" dirty="0">
                <a:uFill>
                  <a:solidFill/>
                </a:uFill>
                <a:latin typeface="Calibri"/>
                <a:ea typeface="Calibri"/>
                <a:cs typeface="Calibri"/>
                <a:sym typeface="Calibri"/>
              </a:rPr>
              <a:t> (Tokyo). 2019;65(6):459-469. </a:t>
            </a:r>
            <a:r>
              <a:rPr lang="en-US" sz="1000" dirty="0" err="1">
                <a:uFill>
                  <a:solidFill/>
                </a:uFill>
                <a:latin typeface="Calibri"/>
                <a:ea typeface="Calibri"/>
                <a:cs typeface="Calibri"/>
                <a:sym typeface="Calibri"/>
              </a:rPr>
              <a:t>doi</a:t>
            </a:r>
            <a:r>
              <a:rPr lang="en-US" sz="1000" dirty="0">
                <a:uFill>
                  <a:solidFill/>
                </a:uFill>
                <a:latin typeface="Calibri"/>
                <a:ea typeface="Calibri"/>
                <a:cs typeface="Calibri"/>
                <a:sym typeface="Calibri"/>
              </a:rPr>
              <a:t>: 10.3177/jnsv.65.459. PMID: 31902858. </a:t>
            </a:r>
            <a:r>
              <a:rPr lang="en-US" sz="1000" b="1" dirty="0">
                <a:solidFill>
                  <a:srgbClr val="FFC000"/>
                </a:solidFill>
                <a:uFill>
                  <a:solidFill>
                    <a:srgbClr val="FFC000"/>
                  </a:solidFill>
                </a:uFill>
                <a:latin typeface="Calibri"/>
                <a:ea typeface="Calibri"/>
                <a:cs typeface="Calibri"/>
                <a:sym typeface="Calibri"/>
              </a:rPr>
              <a:t>REVIEW</a:t>
            </a:r>
            <a:endParaRPr lang="en-US" sz="1000" b="1" dirty="0">
              <a:solidFill>
                <a:srgbClr val="FFC000"/>
              </a:solidFill>
              <a:uFill>
                <a:solidFill/>
              </a:uFill>
              <a:latin typeface="Calibri"/>
              <a:ea typeface="Calibri"/>
              <a:cs typeface="Calibri"/>
              <a:sym typeface="Calibri"/>
            </a:endParaRPr>
          </a:p>
        </p:txBody>
      </p:sp>
    </p:spTree>
    <p:extLst>
      <p:ext uri="{BB962C8B-B14F-4D97-AF65-F5344CB8AC3E}">
        <p14:creationId xmlns:p14="http://schemas.microsoft.com/office/powerpoint/2010/main" val="2371982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700">
                <a:solidFill>
                  <a:srgbClr val="0D0D0D"/>
                </a:solidFill>
              </a:rPr>
              <a:t>9</a:t>
            </a:fld>
            <a:endParaRPr sz="700">
              <a:solidFill>
                <a:srgbClr val="0D0D0D"/>
              </a:solidFill>
            </a:endParaRPr>
          </a:p>
        </p:txBody>
      </p:sp>
      <p:pic>
        <p:nvPicPr>
          <p:cNvPr id="101" name="IMG_4087.png"/>
          <p:cNvPicPr/>
          <p:nvPr/>
        </p:nvPicPr>
        <p:blipFill rotWithShape="1">
          <a:blip r:embed="rId2"/>
          <a:srcRect t="28445" r="2816" b="30074"/>
          <a:stretch/>
        </p:blipFill>
        <p:spPr>
          <a:xfrm>
            <a:off x="2116183" y="827314"/>
            <a:ext cx="4746171" cy="3169920"/>
          </a:xfrm>
          <a:prstGeom prst="rect">
            <a:avLst/>
          </a:prstGeom>
          <a:ln w="12700">
            <a:miter lim="400000"/>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rgbClr val="1CADE4"/>
          </a:solidFill>
          <a:prstDash val="solid"/>
          <a:bevel/>
        </a:ln>
        <a:effectLst>
          <a:outerShdw blurRad="50800" dist="12700" dir="5400000" rotWithShape="0">
            <a:srgbClr val="000000">
              <a:alpha val="50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rgbClr val="1CADE4"/>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67</TotalTime>
  <Words>3068</Words>
  <Application>Microsoft Office PowerPoint</Application>
  <PresentationFormat>On-screen Show (16:9)</PresentationFormat>
  <Paragraphs>241</Paragraphs>
  <Slides>43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Helvetica</vt:lpstr>
      <vt:lpstr>Helvetica Neue</vt:lpstr>
      <vt:lpstr>Montserrat</vt:lpstr>
      <vt:lpstr>Tw Cen MT</vt:lpstr>
      <vt:lpstr>Tw Cen MT Condensed</vt:lpstr>
      <vt:lpstr>Wingdings 3</vt:lpstr>
      <vt:lpstr>Integral</vt:lpstr>
      <vt:lpstr>Breast Cancer  and Skin Cancer</vt:lpstr>
      <vt:lpstr>PowerPoint Presentation</vt:lpstr>
      <vt:lpstr>Epidemiologic studies have provided suggestive evidence of a link between cutaneous melanoma (CM) and breast cancer (BC).   Carriers of mutations in the breast cancer predisposition gene, BRCA2, have an increased risk of melanoma.  Carriers of mutations in the melanoma susceptibility gene, CDKN2A, exhibit a higher than expected risk of breast cancer.   These findings raise the possibility that pathways involved in the development of CM and BC overlap and that survivors of one cancer may be prone to develop the other.   To this end, we set out to determine if survivors of female BC in the Surveillance, Epidemiology and End Result (SEER) database are at increased risk for CM and vice versa.   We followed female BC patients registered in the 1973-1999 SEER database for development of a second CM and female CM patients for the development of a second BC.   The expected number of cases was then compared to the observed number of cases using standardized incidence ratios.   Overall, we found a modest but statistically significant increased risk of CM among female BC survivors and vice versa.   Among young BC patients, we observed a 46% elevated risk of a second CM.   Women who underwent radiation therapy exhibited a 42% increased risk for CM.   The risks of BC among female CM survivors and CM among BC survivors were also elevated, albeit to a much lesser degree (overall, 11% and 16%, respectively).   We found a mutual association between female BC and CM. The elevated risk for CM, especially among younger BC patients, suggests that the genetic observations from high-risk groups may also be operative at a much lower level in the general BC population. </vt:lpstr>
      <vt:lpstr>Key Points Question  Are patients with breast cancer who receive radiation therapy at a higher risk of developing subsequent nonkeratinocyte (ie, not squamous and basal cell) skin cancers?  Findings  This cohort study of 875 880 patients with newly diagnosed breast cancer found a significantly increased risk of development of posttreatment nonkeratinocyte skin cancers, particularly melanoma and hemangiosarcoma.  Meaning  These results suggest that although nonkeratinocyte skin cancer is a rare occurrence, physicians caring for patients with breast cancer should be aware of this elevated risk to help inform follow-up care for survivors.   99.3% were women, 51.6% were aged older than 60 years, and 50.3% received radiation therapy.   A total of 11.2% patients identified as Hispanic, 10.1% identified as non-Hispanic Black, and 69.5% identified as non-Hispanic White. From 2000 to 2019, there were 3839 patients with nonkeratinocyte skin cancer, including melanoma (3419 [89.1%]), Merkel cell carcinoma (121 [3.2%]), hemangiosarcoma (104 [2.7%]), and 32 other nonkeratinocyte skin cancers (195 [5.1%]), documented to occur after breast cancer treatment.   The risk of nonkeratinocyte skin cancer diagnosis after breast cancer treatment with radiation was 57% higher (SIR, 1.57 [95% CI, 1.45-1.7]) than that of the general population when considering the most relevant site: the skin of the breast or trunk. When risk at this site was stratified by skin cancer subtype, the SIRs for melanoma and hemangiosarcoma were both statistically significant at 1.37 (95% CI, 1.25-1.49) and 27.11 (95% CI, 21.6-33.61), respectively.   Receipt of radiation therapy was associated with a greater risk of nonkeratinocyte skin cancer compared with chemotherapy and surgical interventions.</vt:lpstr>
      <vt:lpstr>Highlights:  There is a significant risk association between breast cancers and melanomas.  •    Younger age and use of radiation are potential risk factors for second primary cancers.  •    The positive breast cancer-melanoma association can be genetically dependent.  •    Socio-cultural factors and surveillance bias may be attributed to previous findings.</vt:lpstr>
      <vt:lpstr>Connection &amp; Risk Factors</vt:lpstr>
      <vt:lpstr>PowerPoint Presentation</vt:lpstr>
      <vt:lpstr>PowerPoint Presentation</vt:lpstr>
      <vt:lpstr>PowerPoint Presentation</vt:lpstr>
      <vt:lpstr>PowerPoint Presentation</vt:lpstr>
      <vt:lpstr>PowerPoint Presentation</vt:lpstr>
      <vt:lpstr>3 Case Presentations:</vt:lpstr>
      <vt:lpstr>PAGETS DISEASE</vt:lpstr>
      <vt:lpstr>Metastatic Breast Cancer</vt:lpstr>
      <vt:lpstr>Evaluate Patients total body with 3-D approach</vt:lpstr>
      <vt:lpstr>EPIDERMIS/DERMIS:   WHAT DO YOU SEE WHEN LOOKING AT THE SKIN SURFACE?</vt:lpstr>
      <vt:lpstr>PRE-CANCER AND  SKIN CANCER</vt:lpstr>
      <vt:lpstr>  ACTINIC KERATOSIS </vt:lpstr>
      <vt:lpstr>Basal Cell Carcinoma</vt:lpstr>
      <vt:lpstr>BASAL CELL CARCINOMA</vt:lpstr>
      <vt:lpstr>NEVUS SEBACEOUS OF JADASSOHN</vt:lpstr>
      <vt:lpstr>SQUAMOUS CELL  CARCINOMA</vt:lpstr>
      <vt:lpstr>Abcde’S OF mELANOMA – Resources &amp; Tools</vt:lpstr>
      <vt:lpstr>MELANOMA</vt:lpstr>
      <vt:lpstr>Say YES to Sun protection!  Since exposure to the sun’s harmful UV rays is the most preventable risk factor for skin cancer, protect your skin by:  --Seeking shade  --Wearing sun-protective clothing  --Applying sunscreen to all skin not covered by clothing</vt:lpstr>
      <vt:lpstr>   How to select a sunscreen for your skin   </vt:lpstr>
      <vt:lpstr>PowerPoint Presentation</vt:lpstr>
      <vt:lpstr>      Detect skin cancer:  Performing a skin self-exam  </vt:lpstr>
      <vt:lpstr>MELANOMA</vt:lpstr>
      <vt:lpstr>PowerPoint Presentation</vt:lpstr>
      <vt:lpstr>SEBACEOUS HYPERPLASIA</vt:lpstr>
      <vt:lpstr>PowerPoint Presentation</vt:lpstr>
      <vt:lpstr>XANTHELASMAS</vt:lpstr>
      <vt:lpstr>ACHROCHORDON OR FILIFORM VERRUCA</vt:lpstr>
      <vt:lpstr>  MILIAL CYSTS</vt:lpstr>
      <vt:lpstr>EPIDERMAL CYST a.k.a.SEBACEOUS CYST</vt:lpstr>
      <vt:lpstr> PIGMENTED BIRTHMARK: BECKER’S HAIRY NEVUS</vt:lpstr>
      <vt:lpstr>PowerPoint Presentation</vt:lpstr>
      <vt:lpstr>PowerPoint Presentation</vt:lpstr>
      <vt:lpstr>PowerPoint Presentation</vt:lpstr>
      <vt:lpstr>PowerPoint Presentation</vt:lpstr>
      <vt:lpstr>rosacea</vt:lpstr>
      <vt:lpstr>See a Dermatologist regularly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 Cancer  and Skin Cancer</dc:title>
  <dc:creator>Crawford, Jan M.</dc:creator>
  <cp:lastModifiedBy>Malerba, Cindy C.</cp:lastModifiedBy>
  <cp:revision>10</cp:revision>
  <dcterms:modified xsi:type="dcterms:W3CDTF">2024-11-05T20:30:39Z</dcterms:modified>
</cp:coreProperties>
</file>